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99" r:id="rId3"/>
    <p:sldId id="304" r:id="rId4"/>
    <p:sldId id="357" r:id="rId5"/>
    <p:sldId id="263" r:id="rId6"/>
    <p:sldId id="264" r:id="rId7"/>
    <p:sldId id="259" r:id="rId8"/>
    <p:sldId id="363" r:id="rId9"/>
    <p:sldId id="358" r:id="rId10"/>
    <p:sldId id="300" r:id="rId11"/>
    <p:sldId id="356" r:id="rId12"/>
    <p:sldId id="312" r:id="rId13"/>
    <p:sldId id="315" r:id="rId14"/>
    <p:sldId id="318" r:id="rId15"/>
    <p:sldId id="267" r:id="rId16"/>
    <p:sldId id="361" r:id="rId17"/>
    <p:sldId id="359" r:id="rId18"/>
    <p:sldId id="362" r:id="rId19"/>
    <p:sldId id="301" r:id="rId20"/>
    <p:sldId id="268" r:id="rId21"/>
    <p:sldId id="269" r:id="rId22"/>
    <p:sldId id="271" r:id="rId23"/>
    <p:sldId id="302" r:id="rId24"/>
    <p:sldId id="279" r:id="rId25"/>
    <p:sldId id="330" r:id="rId26"/>
    <p:sldId id="272" r:id="rId27"/>
    <p:sldId id="364" r:id="rId28"/>
    <p:sldId id="339" r:id="rId29"/>
    <p:sldId id="337" r:id="rId30"/>
    <p:sldId id="338" r:id="rId31"/>
    <p:sldId id="296" r:id="rId32"/>
    <p:sldId id="365" r:id="rId33"/>
    <p:sldId id="331" r:id="rId34"/>
    <p:sldId id="366" r:id="rId35"/>
    <p:sldId id="275" r:id="rId36"/>
    <p:sldId id="367" r:id="rId37"/>
    <p:sldId id="368" r:id="rId38"/>
    <p:sldId id="369" r:id="rId39"/>
    <p:sldId id="280" r:id="rId40"/>
    <p:sldId id="346" r:id="rId41"/>
    <p:sldId id="370" r:id="rId42"/>
    <p:sldId id="347" r:id="rId43"/>
    <p:sldId id="282" r:id="rId44"/>
    <p:sldId id="313" r:id="rId45"/>
    <p:sldId id="317" r:id="rId46"/>
    <p:sldId id="320" r:id="rId47"/>
    <p:sldId id="319" r:id="rId48"/>
    <p:sldId id="371" r:id="rId49"/>
    <p:sldId id="285" r:id="rId50"/>
    <p:sldId id="351" r:id="rId51"/>
    <p:sldId id="372" r:id="rId52"/>
    <p:sldId id="352" r:id="rId53"/>
    <p:sldId id="288" r:id="rId54"/>
    <p:sldId id="289" r:id="rId55"/>
    <p:sldId id="373" r:id="rId56"/>
    <p:sldId id="303" r:id="rId57"/>
    <p:sldId id="291" r:id="rId58"/>
    <p:sldId id="327" r:id="rId59"/>
    <p:sldId id="375" r:id="rId60"/>
    <p:sldId id="374" r:id="rId61"/>
    <p:sldId id="293" r:id="rId62"/>
    <p:sldId id="353" r:id="rId63"/>
    <p:sldId id="294" r:id="rId64"/>
    <p:sldId id="297" r:id="rId65"/>
    <p:sldId id="284" r:id="rId66"/>
    <p:sldId id="355" r:id="rId67"/>
    <p:sldId id="276"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F21D7B9-F9B4-88F4-3405-9F6EDB45F2A4}" name="Rebeca Velasco" initials="RV" userId="S::rebeca@manchester-robotics.com::e1d3e0d5-a8fb-45b2-8e2c-216caa3c01b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000000"/>
    <a:srgbClr val="7C7C7C"/>
    <a:srgbClr val="4472C4"/>
    <a:srgbClr val="00C4F2"/>
    <a:srgbClr val="01CCFF"/>
    <a:srgbClr val="0DC0FF"/>
    <a:srgbClr val="05B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5400" autoAdjust="0"/>
  </p:normalViewPr>
  <p:slideViewPr>
    <p:cSldViewPr snapToGrid="0">
      <p:cViewPr varScale="1">
        <p:scale>
          <a:sx n="107" d="100"/>
          <a:sy n="107" d="100"/>
        </p:scale>
        <p:origin x="83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8/10/relationships/authors" Targe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9035E6-BDBB-492C-9DD7-1964440D773E}" type="datetimeFigureOut">
              <a:rPr lang="en-GB" smtClean="0"/>
              <a:t>17/01/2025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B7B22E-3A20-4C65-BF9F-7AEA22C512E4}" type="slidenum">
              <a:rPr lang="en-GB" smtClean="0"/>
              <a:t>‹#›</a:t>
            </a:fld>
            <a:endParaRPr lang="en-GB"/>
          </a:p>
        </p:txBody>
      </p:sp>
    </p:spTree>
    <p:extLst>
      <p:ext uri="{BB962C8B-B14F-4D97-AF65-F5344CB8AC3E}">
        <p14:creationId xmlns:p14="http://schemas.microsoft.com/office/powerpoint/2010/main" val="1905303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Wikipedia:Citation_needed" TargetMode="External"/><Relationship Id="rId3" Type="http://schemas.openxmlformats.org/officeDocument/2006/relationships/hyperlink" Target="https://en.wikipedia.org/wiki/Middleware" TargetMode="External"/><Relationship Id="rId7" Type="http://schemas.openxmlformats.org/officeDocument/2006/relationships/hyperlink" Target="https://en.wikipedia.org/wiki/Serialization"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Node_(networking)" TargetMode="External"/><Relationship Id="rId5" Type="http://schemas.openxmlformats.org/officeDocument/2006/relationships/hyperlink" Target="https://en.wikipedia.org/wiki/Publish%E2%80%93subscribe_pattern" TargetMode="External"/><Relationship Id="rId4" Type="http://schemas.openxmlformats.org/officeDocument/2006/relationships/hyperlink" Target="https://en.wikipedia.org/wiki/Computer_network_programming" TargetMode="External"/><Relationship Id="rId9" Type="http://schemas.openxmlformats.org/officeDocument/2006/relationships/hyperlink" Target="https://en.wikipedia.org/wiki/Quality_of_service"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Quality_of_service" TargetMode="External"/><Relationship Id="rId3" Type="http://schemas.openxmlformats.org/officeDocument/2006/relationships/hyperlink" Target="https://en.wikipedia.org/wiki/Middleware" TargetMode="External"/><Relationship Id="rId7" Type="http://schemas.openxmlformats.org/officeDocument/2006/relationships/hyperlink" Target="https://en.wikipedia.org/wiki/Serializa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Node_(networking)" TargetMode="External"/><Relationship Id="rId5" Type="http://schemas.openxmlformats.org/officeDocument/2006/relationships/hyperlink" Target="https://en.wikipedia.org/wiki/Publish%E2%80%93subscribe_pattern" TargetMode="External"/><Relationship Id="rId4" Type="http://schemas.openxmlformats.org/officeDocument/2006/relationships/hyperlink" Target="https://en.wikipedia.org/wiki/Computer_network_programming"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Communication requires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sender,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receiver or receivers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structure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topic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message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medium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that you are attending the University: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university you go to class inside a building and listen to a professor and talk to your classmates. Within the same Building other lecturers are talking to their students; similarly, and at the same time students get to talk to each other about what are they going to make during the weekend and which party are the going to attend.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infrastructure or location that makes it possible is the University where you attend a certain classroom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formalities/rules of communication, allows communication to have a structure (not everybody talking at the same time) so that you can listen to the teacher or each other.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topics is declared in this instance by the professors or by the students when they talk to themselves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message is the type of message to be used which also contains a structure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Between the professor and students will be a formal message (presentation, speech, etc.)</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Between the students will be a more informal message (memes, photos, etc.)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medium could be physical or digital (voice, paper plane or cellphone)</a:t>
            </a:r>
          </a:p>
          <a:p>
            <a:endParaRPr lang="en-GB" dirty="0"/>
          </a:p>
        </p:txBody>
      </p:sp>
      <p:sp>
        <p:nvSpPr>
          <p:cNvPr id="4" name="Slide Number Placeholder 3"/>
          <p:cNvSpPr>
            <a:spLocks noGrp="1"/>
          </p:cNvSpPr>
          <p:nvPr>
            <p:ph type="sldNum" sz="quarter" idx="5"/>
          </p:nvPr>
        </p:nvSpPr>
        <p:spPr/>
        <p:txBody>
          <a:bodyPr/>
          <a:lstStyle/>
          <a:p>
            <a:fld id="{3FB7B22E-3A20-4C65-BF9F-7AEA22C512E4}" type="slidenum">
              <a:rPr lang="en-GB" smtClean="0"/>
              <a:t>5</a:t>
            </a:fld>
            <a:endParaRPr lang="en-GB"/>
          </a:p>
        </p:txBody>
      </p:sp>
    </p:spTree>
    <p:extLst>
      <p:ext uri="{BB962C8B-B14F-4D97-AF65-F5344CB8AC3E}">
        <p14:creationId xmlns:p14="http://schemas.microsoft.com/office/powerpoint/2010/main" val="1877020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Remark that they should be aware of where they create things (if they run create package outside home the rest of the terminal commands wont work)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Remark that they need to source each terminal or add it to their bash file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3FB7B22E-3A20-4C65-BF9F-7AEA22C512E4}" type="slidenum">
              <a:rPr lang="en-GB" smtClean="0"/>
              <a:t>37</a:t>
            </a:fld>
            <a:endParaRPr lang="en-GB"/>
          </a:p>
        </p:txBody>
      </p:sp>
    </p:spTree>
    <p:extLst>
      <p:ext uri="{BB962C8B-B14F-4D97-AF65-F5344CB8AC3E}">
        <p14:creationId xmlns:p14="http://schemas.microsoft.com/office/powerpoint/2010/main" val="7889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structure of a message is wrong you won’t understand it, same happens to ROS.</a:t>
            </a:r>
          </a:p>
          <a:p>
            <a:r>
              <a:rPr lang="en-US" dirty="0"/>
              <a:t> Each topic has a particular message or data type associated to it. </a:t>
            </a:r>
          </a:p>
          <a:p>
            <a:r>
              <a:rPr lang="en-US" dirty="0"/>
              <a:t>For the computer they are always 1 and 0, so we need some way to decode it.</a:t>
            </a:r>
          </a:p>
          <a:p>
            <a:r>
              <a:rPr lang="en-US" dirty="0"/>
              <a:t>Any message shape needs to make sense with the context of the communication, the same happens with ROS </a:t>
            </a:r>
          </a:p>
          <a:p>
            <a:endParaRPr lang="en-GB" dirty="0"/>
          </a:p>
        </p:txBody>
      </p:sp>
      <p:sp>
        <p:nvSpPr>
          <p:cNvPr id="4" name="Slide Number Placeholder 3"/>
          <p:cNvSpPr>
            <a:spLocks noGrp="1"/>
          </p:cNvSpPr>
          <p:nvPr>
            <p:ph type="sldNum" sz="quarter" idx="5"/>
          </p:nvPr>
        </p:nvSpPr>
        <p:spPr/>
        <p:txBody>
          <a:bodyPr/>
          <a:lstStyle/>
          <a:p>
            <a:fld id="{3FB7B22E-3A20-4C65-BF9F-7AEA22C512E4}" type="slidenum">
              <a:rPr lang="en-GB" smtClean="0"/>
              <a:t>6</a:t>
            </a:fld>
            <a:endParaRPr lang="en-GB"/>
          </a:p>
        </p:txBody>
      </p:sp>
    </p:spTree>
    <p:extLst>
      <p:ext uri="{BB962C8B-B14F-4D97-AF65-F5344CB8AC3E}">
        <p14:creationId xmlns:p14="http://schemas.microsoft.com/office/powerpoint/2010/main" val="120839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Basically, define ROS In one sentence to place the students, What is ROS and Where is it used </a:t>
            </a:r>
          </a:p>
          <a:p>
            <a:r>
              <a:rPr lang="en-US" dirty="0">
                <a:cs typeface="Calibri"/>
              </a:rPr>
              <a:t>Move onto the example, something like so that you can understand it better.</a:t>
            </a:r>
          </a:p>
          <a:p>
            <a:endParaRPr lang="en-GB" dirty="0"/>
          </a:p>
        </p:txBody>
      </p:sp>
      <p:sp>
        <p:nvSpPr>
          <p:cNvPr id="4" name="Slide Number Placeholder 3"/>
          <p:cNvSpPr>
            <a:spLocks noGrp="1"/>
          </p:cNvSpPr>
          <p:nvPr>
            <p:ph type="sldNum" sz="quarter" idx="5"/>
          </p:nvPr>
        </p:nvSpPr>
        <p:spPr/>
        <p:txBody>
          <a:bodyPr/>
          <a:lstStyle/>
          <a:p>
            <a:fld id="{3FB7B22E-3A20-4C65-BF9F-7AEA22C512E4}" type="slidenum">
              <a:rPr lang="en-GB" smtClean="0"/>
              <a:t>7</a:t>
            </a:fld>
            <a:endParaRPr lang="en-GB"/>
          </a:p>
        </p:txBody>
      </p:sp>
    </p:spTree>
    <p:extLst>
      <p:ext uri="{BB962C8B-B14F-4D97-AF65-F5344CB8AC3E}">
        <p14:creationId xmlns:p14="http://schemas.microsoft.com/office/powerpoint/2010/main" val="677593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E46FC-C097-5C6E-783D-A91BE8A0FF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74C6B-DDA9-646B-B67B-521897279E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7EA79B-6217-20E2-8BB6-40D34F188895}"/>
              </a:ext>
            </a:extLst>
          </p:cNvPr>
          <p:cNvSpPr>
            <a:spLocks noGrp="1"/>
          </p:cNvSpPr>
          <p:nvPr>
            <p:ph type="body" idx="1"/>
          </p:nvPr>
        </p:nvSpPr>
        <p:spPr/>
        <p:txBody>
          <a:bodyPr/>
          <a:lstStyle/>
          <a:p>
            <a:pPr algn="l"/>
            <a:r>
              <a:rPr lang="en-GB" b="0" i="0" dirty="0">
                <a:solidFill>
                  <a:srgbClr val="202122"/>
                </a:solidFill>
                <a:effectLst/>
                <a:latin typeface="Arial" panose="020B0604020202020204" pitchFamily="34" charset="0"/>
              </a:rPr>
              <a:t>https://design.ros2.org/articles/ros_on_dds.html</a:t>
            </a:r>
          </a:p>
          <a:p>
            <a:pPr algn="l"/>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DDS is a networking </a:t>
            </a:r>
            <a:r>
              <a:rPr lang="en-GB" b="0" i="0" u="none" strike="noStrike" dirty="0">
                <a:solidFill>
                  <a:srgbClr val="202122"/>
                </a:solidFill>
                <a:effectLst/>
                <a:latin typeface="Arial" panose="020B0604020202020204" pitchFamily="34" charset="0"/>
                <a:hlinkClick r:id="rId3" tooltip="Middleware"/>
              </a:rPr>
              <a:t>middleware</a:t>
            </a:r>
            <a:r>
              <a:rPr lang="en-GB" b="0" i="0" dirty="0">
                <a:solidFill>
                  <a:srgbClr val="202122"/>
                </a:solidFill>
                <a:effectLst/>
                <a:latin typeface="Arial" panose="020B0604020202020204" pitchFamily="34" charset="0"/>
              </a:rPr>
              <a:t> that simplifies complex </a:t>
            </a:r>
            <a:r>
              <a:rPr lang="en-GB" b="0" i="0" u="none" strike="noStrike" dirty="0">
                <a:solidFill>
                  <a:srgbClr val="202122"/>
                </a:solidFill>
                <a:effectLst/>
                <a:latin typeface="Arial" panose="020B0604020202020204" pitchFamily="34" charset="0"/>
                <a:hlinkClick r:id="rId4" tooltip="Computer network programming"/>
              </a:rPr>
              <a:t>network programming</a:t>
            </a:r>
            <a:r>
              <a:rPr lang="en-GB" b="0" i="0" dirty="0">
                <a:solidFill>
                  <a:srgbClr val="202122"/>
                </a:solidFill>
                <a:effectLst/>
                <a:latin typeface="Arial" panose="020B0604020202020204" pitchFamily="34" charset="0"/>
              </a:rPr>
              <a:t>. It implements a </a:t>
            </a:r>
            <a:r>
              <a:rPr lang="en-GB" b="0" i="0" u="none" strike="noStrike" dirty="0">
                <a:solidFill>
                  <a:srgbClr val="202122"/>
                </a:solidFill>
                <a:effectLst/>
                <a:latin typeface="Arial" panose="020B0604020202020204" pitchFamily="34" charset="0"/>
                <a:hlinkClick r:id="rId5" tooltip="Publish–subscribe pattern"/>
              </a:rPr>
              <a:t>publish–subscribe pattern</a:t>
            </a:r>
            <a:r>
              <a:rPr lang="en-GB" b="0" i="0" dirty="0">
                <a:solidFill>
                  <a:srgbClr val="202122"/>
                </a:solidFill>
                <a:effectLst/>
                <a:latin typeface="Arial" panose="020B0604020202020204" pitchFamily="34" charset="0"/>
              </a:rPr>
              <a:t> for sending and receiving data, events, and commands among the </a:t>
            </a:r>
            <a:r>
              <a:rPr lang="en-GB" b="0" i="0" u="none" strike="noStrike" dirty="0">
                <a:solidFill>
                  <a:srgbClr val="202122"/>
                </a:solidFill>
                <a:effectLst/>
                <a:latin typeface="Arial" panose="020B0604020202020204" pitchFamily="34" charset="0"/>
                <a:hlinkClick r:id="rId6" tooltip="Node (networking)"/>
              </a:rPr>
              <a:t>nodes</a:t>
            </a:r>
            <a:r>
              <a:rPr lang="en-GB" b="0" i="0" dirty="0">
                <a:solidFill>
                  <a:srgbClr val="202122"/>
                </a:solidFill>
                <a:effectLst/>
                <a:latin typeface="Arial" panose="020B0604020202020204" pitchFamily="34" charset="0"/>
              </a:rPr>
              <a:t>. Nodes that produce information (publishers) create "topics" (e.g., temperature, location, pressure) and publish "samples". DDS delivers the samples to subscribers that declare an interest in that topic.</a:t>
            </a:r>
          </a:p>
          <a:p>
            <a:pPr algn="l"/>
            <a:r>
              <a:rPr lang="en-GB" b="0" i="0" dirty="0">
                <a:solidFill>
                  <a:srgbClr val="202122"/>
                </a:solidFill>
                <a:effectLst/>
                <a:latin typeface="Arial" panose="020B0604020202020204" pitchFamily="34" charset="0"/>
              </a:rPr>
              <a:t>DDS handles transfer chores: message addressing, </a:t>
            </a:r>
            <a:r>
              <a:rPr lang="en-GB" b="0" i="0" u="none" strike="noStrike" dirty="0">
                <a:solidFill>
                  <a:srgbClr val="202122"/>
                </a:solidFill>
                <a:effectLst/>
                <a:latin typeface="Arial" panose="020B0604020202020204" pitchFamily="34" charset="0"/>
                <a:hlinkClick r:id="rId7" tooltip="Serialization"/>
              </a:rPr>
              <a:t>data marshalling and de-marshalling</a:t>
            </a:r>
            <a:r>
              <a:rPr lang="en-GB" b="0" i="0" dirty="0">
                <a:solidFill>
                  <a:srgbClr val="202122"/>
                </a:solidFill>
                <a:effectLst/>
                <a:latin typeface="Arial" panose="020B0604020202020204" pitchFamily="34" charset="0"/>
              </a:rPr>
              <a:t> (so subscribers can be on different platforms from the publisher), delivery, flow control, retries, etc. Any node can be a publisher, subscriber, or both simultaneously.</a:t>
            </a:r>
          </a:p>
          <a:p>
            <a:pPr algn="l"/>
            <a:r>
              <a:rPr lang="en-GB" b="0" i="0" dirty="0">
                <a:solidFill>
                  <a:srgbClr val="202122"/>
                </a:solidFill>
                <a:effectLst/>
                <a:latin typeface="Arial" panose="020B0604020202020204" pitchFamily="34" charset="0"/>
              </a:rPr>
              <a:t>The DDS publish-subscribe model virtually eliminates complex network programming for distributed applications. </a:t>
            </a:r>
            <a:r>
              <a:rPr lang="en-GB" b="0" i="0" baseline="30000" dirty="0">
                <a:solidFill>
                  <a:srgbClr val="202122"/>
                </a:solidFill>
                <a:effectLst/>
                <a:latin typeface="Arial" panose="020B0604020202020204" pitchFamily="34" charset="0"/>
              </a:rPr>
              <a:t>[</a:t>
            </a:r>
            <a:r>
              <a:rPr lang="en-GB" b="0" i="1" u="none" strike="noStrike" baseline="30000" dirty="0">
                <a:solidFill>
                  <a:srgbClr val="202122"/>
                </a:solidFill>
                <a:effectLst/>
                <a:latin typeface="Arial" panose="020B0604020202020204" pitchFamily="34" charset="0"/>
                <a:hlinkClick r:id="rId8" tooltip="Wikipedia:Citation needed"/>
              </a:rPr>
              <a:t>citation needed</a:t>
            </a:r>
            <a:r>
              <a:rPr lang="en-GB" b="0" i="0" baseline="30000" dirty="0">
                <a:solidFill>
                  <a:srgbClr val="202122"/>
                </a:solidFill>
                <a:effectLst/>
                <a:latin typeface="Arial" panose="020B0604020202020204" pitchFamily="34" charset="0"/>
              </a:rPr>
              <a:t>]</a:t>
            </a:r>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DDS supports mechanisms that go beyond the basic publish-subscribe model. </a:t>
            </a:r>
            <a:r>
              <a:rPr lang="en-GB" b="0" i="0" baseline="30000" dirty="0">
                <a:solidFill>
                  <a:srgbClr val="202122"/>
                </a:solidFill>
                <a:effectLst/>
                <a:latin typeface="Arial" panose="020B0604020202020204" pitchFamily="34" charset="0"/>
              </a:rPr>
              <a:t>[</a:t>
            </a:r>
            <a:r>
              <a:rPr lang="en-GB" b="0" i="1" u="none" strike="noStrike" baseline="30000" dirty="0">
                <a:solidFill>
                  <a:srgbClr val="202122"/>
                </a:solidFill>
                <a:effectLst/>
                <a:latin typeface="Arial" panose="020B0604020202020204" pitchFamily="34" charset="0"/>
                <a:hlinkClick r:id="rId8" tooltip="Wikipedia:Citation needed"/>
              </a:rPr>
              <a:t>citation needed</a:t>
            </a:r>
            <a:r>
              <a:rPr lang="en-GB" b="0" i="0" baseline="30000" dirty="0">
                <a:solidFill>
                  <a:srgbClr val="202122"/>
                </a:solidFill>
                <a:effectLst/>
                <a:latin typeface="Arial" panose="020B0604020202020204" pitchFamily="34" charset="0"/>
              </a:rPr>
              <a:t>]</a:t>
            </a:r>
            <a:r>
              <a:rPr lang="en-GB" b="0" i="0" dirty="0">
                <a:solidFill>
                  <a:srgbClr val="202122"/>
                </a:solidFill>
                <a:effectLst/>
                <a:latin typeface="Arial" panose="020B0604020202020204" pitchFamily="34" charset="0"/>
              </a:rPr>
              <a:t> The key benefit is that applications that use DDS for their communications are decoupled. Little design time needs be spent on handling their mutual interactions. In particular, the applications never need information about the other participating applications, including their existence or locations. DDS transparently handles message delivery without requiring intervention from the user applications, including:</a:t>
            </a:r>
          </a:p>
          <a:p>
            <a:pPr algn="l">
              <a:buFont typeface="Arial" panose="020B0604020202020204" pitchFamily="34" charset="0"/>
              <a:buChar char="•"/>
            </a:pPr>
            <a:r>
              <a:rPr lang="en-GB" b="0" i="0" dirty="0">
                <a:solidFill>
                  <a:srgbClr val="202122"/>
                </a:solidFill>
                <a:effectLst/>
                <a:latin typeface="Arial" panose="020B0604020202020204" pitchFamily="34" charset="0"/>
              </a:rPr>
              <a:t>determining who should receive the messages</a:t>
            </a:r>
          </a:p>
          <a:p>
            <a:pPr algn="l">
              <a:buFont typeface="Arial" panose="020B0604020202020204" pitchFamily="34" charset="0"/>
              <a:buChar char="•"/>
            </a:pPr>
            <a:r>
              <a:rPr lang="en-GB" b="0" i="0" dirty="0">
                <a:solidFill>
                  <a:srgbClr val="202122"/>
                </a:solidFill>
                <a:effectLst/>
                <a:latin typeface="Arial" panose="020B0604020202020204" pitchFamily="34" charset="0"/>
              </a:rPr>
              <a:t>where recipients are located</a:t>
            </a:r>
          </a:p>
          <a:p>
            <a:pPr algn="l">
              <a:buFont typeface="Arial" panose="020B0604020202020204" pitchFamily="34" charset="0"/>
              <a:buChar char="•"/>
            </a:pPr>
            <a:r>
              <a:rPr lang="en-GB" b="0" i="0" dirty="0">
                <a:solidFill>
                  <a:srgbClr val="202122"/>
                </a:solidFill>
                <a:effectLst/>
                <a:latin typeface="Arial" panose="020B0604020202020204" pitchFamily="34" charset="0"/>
              </a:rPr>
              <a:t>what happens if messages cannot be delivered</a:t>
            </a:r>
          </a:p>
          <a:p>
            <a:pPr algn="l"/>
            <a:r>
              <a:rPr lang="en-GB" b="0" i="0" dirty="0">
                <a:solidFill>
                  <a:srgbClr val="202122"/>
                </a:solidFill>
                <a:effectLst/>
                <a:latin typeface="Arial" panose="020B0604020202020204" pitchFamily="34" charset="0"/>
              </a:rPr>
              <a:t>DDS allows the user to specify </a:t>
            </a:r>
            <a:r>
              <a:rPr lang="en-GB" b="0" i="0" u="none" strike="noStrike" dirty="0">
                <a:solidFill>
                  <a:srgbClr val="202122"/>
                </a:solidFill>
                <a:effectLst/>
                <a:latin typeface="Arial" panose="020B0604020202020204" pitchFamily="34" charset="0"/>
                <a:hlinkClick r:id="rId9" tooltip="Quality of service"/>
              </a:rPr>
              <a:t>quality of service</a:t>
            </a:r>
            <a:r>
              <a:rPr lang="en-GB" b="0" i="0" dirty="0">
                <a:solidFill>
                  <a:srgbClr val="202122"/>
                </a:solidFill>
                <a:effectLst/>
                <a:latin typeface="Arial" panose="020B0604020202020204" pitchFamily="34" charset="0"/>
              </a:rPr>
              <a:t> (QoS) parameters to configure discovery and </a:t>
            </a:r>
            <a:r>
              <a:rPr lang="en-GB" b="0" i="0" dirty="0" err="1">
                <a:solidFill>
                  <a:srgbClr val="202122"/>
                </a:solidFill>
                <a:effectLst/>
                <a:latin typeface="Arial" panose="020B0604020202020204" pitchFamily="34" charset="0"/>
              </a:rPr>
              <a:t>behavior</a:t>
            </a:r>
            <a:r>
              <a:rPr lang="en-GB" b="0" i="0" dirty="0">
                <a:solidFill>
                  <a:srgbClr val="202122"/>
                </a:solidFill>
                <a:effectLst/>
                <a:latin typeface="Arial" panose="020B0604020202020204" pitchFamily="34" charset="0"/>
              </a:rPr>
              <a:t> mechanisms up-front. By exchanging messages anonymously, DDS simplifies distributed applications and encourages modular, well-structured programs. </a:t>
            </a:r>
            <a:r>
              <a:rPr lang="en-GB" b="0" i="0" baseline="30000" dirty="0">
                <a:solidFill>
                  <a:srgbClr val="202122"/>
                </a:solidFill>
                <a:effectLst/>
                <a:latin typeface="Arial" panose="020B0604020202020204" pitchFamily="34" charset="0"/>
              </a:rPr>
              <a:t>[</a:t>
            </a:r>
            <a:r>
              <a:rPr lang="en-GB" b="0" i="1" u="none" strike="noStrike" baseline="30000" dirty="0">
                <a:solidFill>
                  <a:srgbClr val="202122"/>
                </a:solidFill>
                <a:effectLst/>
                <a:latin typeface="Arial" panose="020B0604020202020204" pitchFamily="34" charset="0"/>
                <a:hlinkClick r:id="rId8" tooltip="Wikipedia:Citation needed"/>
              </a:rPr>
              <a:t>citation needed</a:t>
            </a:r>
            <a:r>
              <a:rPr lang="en-GB" b="0" i="0" baseline="30000" dirty="0">
                <a:solidFill>
                  <a:srgbClr val="202122"/>
                </a:solidFill>
                <a:effectLst/>
                <a:latin typeface="Arial" panose="020B0604020202020204" pitchFamily="34" charset="0"/>
              </a:rPr>
              <a:t>]</a:t>
            </a:r>
            <a:r>
              <a:rPr lang="en-GB" b="0" i="0" dirty="0">
                <a:solidFill>
                  <a:srgbClr val="202122"/>
                </a:solidFill>
                <a:effectLst/>
                <a:latin typeface="Arial" panose="020B0604020202020204" pitchFamily="34" charset="0"/>
              </a:rPr>
              <a:t> DDS also automatically handles hot-swapping redundant publishers if the primary fails. </a:t>
            </a:r>
            <a:r>
              <a:rPr lang="en-GB" b="0" i="0" baseline="30000" dirty="0">
                <a:solidFill>
                  <a:srgbClr val="202122"/>
                </a:solidFill>
                <a:effectLst/>
                <a:latin typeface="Arial" panose="020B0604020202020204" pitchFamily="34" charset="0"/>
              </a:rPr>
              <a:t>[</a:t>
            </a:r>
            <a:r>
              <a:rPr lang="en-GB" b="0" i="1" u="none" strike="noStrike" baseline="30000" dirty="0">
                <a:solidFill>
                  <a:srgbClr val="202122"/>
                </a:solidFill>
                <a:effectLst/>
                <a:latin typeface="Arial" panose="020B0604020202020204" pitchFamily="34" charset="0"/>
                <a:hlinkClick r:id="rId8" tooltip="Wikipedia:Citation needed"/>
              </a:rPr>
              <a:t>citation needed</a:t>
            </a:r>
            <a:r>
              <a:rPr lang="en-GB" b="0" i="0" baseline="30000" dirty="0">
                <a:solidFill>
                  <a:srgbClr val="202122"/>
                </a:solidFill>
                <a:effectLst/>
                <a:latin typeface="Arial" panose="020B0604020202020204" pitchFamily="34" charset="0"/>
              </a:rPr>
              <a:t>]</a:t>
            </a:r>
            <a:r>
              <a:rPr lang="en-GB" b="0" i="0" dirty="0">
                <a:solidFill>
                  <a:srgbClr val="202122"/>
                </a:solidFill>
                <a:effectLst/>
                <a:latin typeface="Arial" panose="020B0604020202020204" pitchFamily="34" charset="0"/>
              </a:rPr>
              <a:t> Subscribers always get the sample with the highest priority whose data is still valid (that is, whose publisher-specified validity period has not expired)</a:t>
            </a:r>
            <a:r>
              <a:rPr lang="en-GB" b="0" i="0" baseline="30000" dirty="0">
                <a:solidFill>
                  <a:srgbClr val="202122"/>
                </a:solidFill>
                <a:effectLst/>
                <a:latin typeface="Arial" panose="020B0604020202020204" pitchFamily="34" charset="0"/>
              </a:rPr>
              <a:t>[</a:t>
            </a:r>
            <a:r>
              <a:rPr lang="en-GB" b="0" i="1" u="none" strike="noStrike" baseline="30000" dirty="0">
                <a:solidFill>
                  <a:srgbClr val="202122"/>
                </a:solidFill>
                <a:effectLst/>
                <a:latin typeface="Arial" panose="020B0604020202020204" pitchFamily="34" charset="0"/>
                <a:hlinkClick r:id="rId8" tooltip="Wikipedia:Citation needed"/>
              </a:rPr>
              <a:t>citation needed</a:t>
            </a:r>
            <a:r>
              <a:rPr lang="en-GB" b="0" i="0" baseline="30000" dirty="0">
                <a:solidFill>
                  <a:srgbClr val="202122"/>
                </a:solidFill>
                <a:effectLst/>
                <a:latin typeface="Arial" panose="020B0604020202020204" pitchFamily="34" charset="0"/>
              </a:rPr>
              <a:t>]</a:t>
            </a:r>
            <a:r>
              <a:rPr lang="en-GB" b="0" i="0" dirty="0">
                <a:solidFill>
                  <a:srgbClr val="202122"/>
                </a:solidFill>
                <a:effectLst/>
                <a:latin typeface="Arial" panose="020B0604020202020204" pitchFamily="34" charset="0"/>
              </a:rPr>
              <a:t>. It automatically switches back to the primary when it recovers, too</a:t>
            </a:r>
            <a:r>
              <a:rPr lang="en-GB" b="0" i="0" baseline="30000" dirty="0">
                <a:solidFill>
                  <a:srgbClr val="202122"/>
                </a:solidFill>
                <a:effectLst/>
                <a:latin typeface="Arial" panose="020B0604020202020204" pitchFamily="34" charset="0"/>
              </a:rPr>
              <a:t>[</a:t>
            </a:r>
            <a:r>
              <a:rPr lang="en-GB" b="0" i="1" u="none" strike="noStrike" baseline="30000" dirty="0">
                <a:solidFill>
                  <a:srgbClr val="202122"/>
                </a:solidFill>
                <a:effectLst/>
                <a:latin typeface="Arial" panose="020B0604020202020204" pitchFamily="34" charset="0"/>
                <a:hlinkClick r:id="rId8" tooltip="Wikipedia:Citation needed"/>
              </a:rPr>
              <a:t>citation needed</a:t>
            </a:r>
            <a:r>
              <a:rPr lang="en-GB" b="0" i="0" baseline="30000" dirty="0">
                <a:solidFill>
                  <a:srgbClr val="202122"/>
                </a:solidFill>
                <a:effectLst/>
                <a:latin typeface="Arial" panose="020B0604020202020204" pitchFamily="34" charset="0"/>
              </a:rPr>
              <a:t>]</a:t>
            </a:r>
            <a:r>
              <a:rPr lang="en-GB" b="0" i="0" dirty="0">
                <a:solidFill>
                  <a:srgbClr val="202122"/>
                </a:solidFill>
                <a:effectLst/>
                <a:latin typeface="Arial" panose="020B0604020202020204" pitchFamily="34" charset="0"/>
              </a:rPr>
              <a:t>.</a:t>
            </a:r>
          </a:p>
          <a:p>
            <a:endParaRPr lang="en-GB" dirty="0"/>
          </a:p>
        </p:txBody>
      </p:sp>
      <p:sp>
        <p:nvSpPr>
          <p:cNvPr id="4" name="Slide Number Placeholder 3">
            <a:extLst>
              <a:ext uri="{FF2B5EF4-FFF2-40B4-BE49-F238E27FC236}">
                <a16:creationId xmlns:a16="http://schemas.microsoft.com/office/drawing/2014/main" id="{2E3A8677-B1AF-D36A-6E8F-40F147BBCDBC}"/>
              </a:ext>
            </a:extLst>
          </p:cNvPr>
          <p:cNvSpPr>
            <a:spLocks noGrp="1"/>
          </p:cNvSpPr>
          <p:nvPr>
            <p:ph type="sldNum" sz="quarter" idx="5"/>
          </p:nvPr>
        </p:nvSpPr>
        <p:spPr/>
        <p:txBody>
          <a:bodyPr/>
          <a:lstStyle/>
          <a:p>
            <a:fld id="{3FB7B22E-3A20-4C65-BF9F-7AEA22C512E4}" type="slidenum">
              <a:rPr lang="en-GB" smtClean="0"/>
              <a:t>8</a:t>
            </a:fld>
            <a:endParaRPr lang="en-GB"/>
          </a:p>
        </p:txBody>
      </p:sp>
    </p:spTree>
    <p:extLst>
      <p:ext uri="{BB962C8B-B14F-4D97-AF65-F5344CB8AC3E}">
        <p14:creationId xmlns:p14="http://schemas.microsoft.com/office/powerpoint/2010/main" val="2276860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02122"/>
                </a:solidFill>
                <a:effectLst/>
                <a:latin typeface="Arial" panose="020B0604020202020204" pitchFamily="34" charset="0"/>
              </a:rPr>
              <a:t>DDS is a networking </a:t>
            </a:r>
            <a:r>
              <a:rPr lang="en-GB" b="0" i="0" u="none" strike="noStrike" dirty="0">
                <a:solidFill>
                  <a:srgbClr val="202122"/>
                </a:solidFill>
                <a:effectLst/>
                <a:latin typeface="Arial" panose="020B0604020202020204" pitchFamily="34" charset="0"/>
                <a:hlinkClick r:id="rId3" tooltip="Middleware"/>
              </a:rPr>
              <a:t>middleware</a:t>
            </a:r>
            <a:r>
              <a:rPr lang="en-GB" b="0" i="0" dirty="0">
                <a:solidFill>
                  <a:srgbClr val="202122"/>
                </a:solidFill>
                <a:effectLst/>
                <a:latin typeface="Arial" panose="020B0604020202020204" pitchFamily="34" charset="0"/>
              </a:rPr>
              <a:t> that simplifies complex </a:t>
            </a:r>
            <a:r>
              <a:rPr lang="en-GB" b="0" i="0" u="none" strike="noStrike" dirty="0">
                <a:solidFill>
                  <a:srgbClr val="202122"/>
                </a:solidFill>
                <a:effectLst/>
                <a:latin typeface="Arial" panose="020B0604020202020204" pitchFamily="34" charset="0"/>
                <a:hlinkClick r:id="rId4" tooltip="Computer network programming"/>
              </a:rPr>
              <a:t>network programming</a:t>
            </a:r>
            <a:r>
              <a:rPr lang="en-GB" b="0" i="0" dirty="0">
                <a:solidFill>
                  <a:srgbClr val="202122"/>
                </a:solidFill>
                <a:effectLst/>
                <a:latin typeface="Arial" panose="020B0604020202020204" pitchFamily="34" charset="0"/>
              </a:rPr>
              <a:t>. It implements a </a:t>
            </a:r>
            <a:r>
              <a:rPr lang="en-GB" b="0" i="0" u="none" strike="noStrike" dirty="0">
                <a:solidFill>
                  <a:srgbClr val="202122"/>
                </a:solidFill>
                <a:effectLst/>
                <a:latin typeface="Arial" panose="020B0604020202020204" pitchFamily="34" charset="0"/>
                <a:hlinkClick r:id="rId5" tooltip="Publish–subscribe pattern"/>
              </a:rPr>
              <a:t>publish–subscribe pattern</a:t>
            </a:r>
            <a:r>
              <a:rPr lang="en-GB" b="0" i="0" dirty="0">
                <a:solidFill>
                  <a:srgbClr val="202122"/>
                </a:solidFill>
                <a:effectLst/>
                <a:latin typeface="Arial" panose="020B0604020202020204" pitchFamily="34" charset="0"/>
              </a:rPr>
              <a:t> for sending and receiving data, events, and commands among the </a:t>
            </a:r>
            <a:r>
              <a:rPr lang="en-GB" b="0" i="0" u="none" strike="noStrike" dirty="0">
                <a:solidFill>
                  <a:srgbClr val="202122"/>
                </a:solidFill>
                <a:effectLst/>
                <a:latin typeface="Arial" panose="020B0604020202020204" pitchFamily="34" charset="0"/>
                <a:hlinkClick r:id="rId6" tooltip="Node (networking)"/>
              </a:rPr>
              <a:t>nodes</a:t>
            </a:r>
            <a:r>
              <a:rPr lang="en-GB" b="0" i="0" dirty="0">
                <a:solidFill>
                  <a:srgbClr val="202122"/>
                </a:solidFill>
                <a:effectLst/>
                <a:latin typeface="Arial" panose="020B0604020202020204" pitchFamily="34" charset="0"/>
              </a:rPr>
              <a:t>. </a:t>
            </a:r>
          </a:p>
          <a:p>
            <a:pPr algn="l"/>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Nodes that produce information (publishers) create "topics" (e.g., temperature, location, pressure) and publish "samples".</a:t>
            </a:r>
          </a:p>
          <a:p>
            <a:pPr algn="l"/>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DDS delivers the samples to subscribers that declare an interest in that topic.</a:t>
            </a:r>
          </a:p>
          <a:p>
            <a:pPr algn="l"/>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DDS handles transfer chores: message addressing, </a:t>
            </a:r>
            <a:r>
              <a:rPr lang="en-GB" b="0" i="0" u="none" strike="noStrike" dirty="0">
                <a:solidFill>
                  <a:srgbClr val="202122"/>
                </a:solidFill>
                <a:effectLst/>
                <a:latin typeface="Arial" panose="020B0604020202020204" pitchFamily="34" charset="0"/>
                <a:hlinkClick r:id="rId7" tooltip="Serialization"/>
              </a:rPr>
              <a:t>data marshalling and de-marshalling</a:t>
            </a:r>
            <a:r>
              <a:rPr lang="en-GB" b="0" i="0" dirty="0">
                <a:solidFill>
                  <a:srgbClr val="202122"/>
                </a:solidFill>
                <a:effectLst/>
                <a:latin typeface="Arial" panose="020B0604020202020204" pitchFamily="34" charset="0"/>
              </a:rPr>
              <a:t> (so subscribers can be on different platforms from the publisher), delivery, flow control, retries, etc. Any node can be a publisher, subscriber, or both simultaneously.</a:t>
            </a:r>
          </a:p>
          <a:p>
            <a:pPr algn="l"/>
            <a:r>
              <a:rPr lang="en-GB" b="0" i="0" dirty="0">
                <a:solidFill>
                  <a:srgbClr val="202122"/>
                </a:solidFill>
                <a:effectLst/>
                <a:latin typeface="Arial" panose="020B0604020202020204" pitchFamily="34" charset="0"/>
              </a:rPr>
              <a:t>The DDS publish-subscribe model virtually eliminates complex network programming for distributed applications. </a:t>
            </a:r>
          </a:p>
          <a:p>
            <a:pPr algn="l"/>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DDS supports mechanisms that go beyond the basic publish-subscribe model. </a:t>
            </a:r>
          </a:p>
          <a:p>
            <a:pPr algn="l"/>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The key benefit is that applications that use DDS for their communications are decoupled.</a:t>
            </a:r>
          </a:p>
          <a:p>
            <a:pPr algn="l"/>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 Little design time needs be spent on handling their mutual interactions. </a:t>
            </a:r>
          </a:p>
          <a:p>
            <a:pPr algn="l"/>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In particular, the applications never need information about the other participating applications, including their existence or locations. DDS transparently handles message delivery without requiring intervention from the user applications, including:</a:t>
            </a:r>
          </a:p>
          <a:p>
            <a:pPr algn="l"/>
            <a:endParaRPr lang="en-GB" b="0" i="0" dirty="0">
              <a:solidFill>
                <a:srgbClr val="202122"/>
              </a:solidFill>
              <a:effectLst/>
              <a:latin typeface="Arial" panose="020B0604020202020204" pitchFamily="34" charset="0"/>
            </a:endParaRPr>
          </a:p>
          <a:p>
            <a:pPr algn="l">
              <a:buFont typeface="Arial" panose="020B0604020202020204" pitchFamily="34" charset="0"/>
              <a:buChar char="•"/>
            </a:pPr>
            <a:r>
              <a:rPr lang="en-GB" b="0" i="0" dirty="0">
                <a:solidFill>
                  <a:srgbClr val="202122"/>
                </a:solidFill>
                <a:effectLst/>
                <a:latin typeface="Arial" panose="020B0604020202020204" pitchFamily="34" charset="0"/>
              </a:rPr>
              <a:t>determining who should receive the messages</a:t>
            </a:r>
          </a:p>
          <a:p>
            <a:pPr algn="l">
              <a:buFont typeface="Arial" panose="020B0604020202020204" pitchFamily="34" charset="0"/>
              <a:buChar char="•"/>
            </a:pPr>
            <a:r>
              <a:rPr lang="en-GB" b="0" i="0" dirty="0">
                <a:solidFill>
                  <a:srgbClr val="202122"/>
                </a:solidFill>
                <a:effectLst/>
                <a:latin typeface="Arial" panose="020B0604020202020204" pitchFamily="34" charset="0"/>
              </a:rPr>
              <a:t>where recipients are located</a:t>
            </a:r>
          </a:p>
          <a:p>
            <a:pPr algn="l">
              <a:buFont typeface="Arial" panose="020B0604020202020204" pitchFamily="34" charset="0"/>
              <a:buChar char="•"/>
            </a:pPr>
            <a:r>
              <a:rPr lang="en-GB" b="0" i="0" dirty="0">
                <a:solidFill>
                  <a:srgbClr val="202122"/>
                </a:solidFill>
                <a:effectLst/>
                <a:latin typeface="Arial" panose="020B0604020202020204" pitchFamily="34" charset="0"/>
              </a:rPr>
              <a:t>what happens if messages cannot be delivered</a:t>
            </a:r>
          </a:p>
          <a:p>
            <a:pPr algn="l">
              <a:buFont typeface="Arial" panose="020B0604020202020204" pitchFamily="34" charset="0"/>
              <a:buChar char="•"/>
            </a:pPr>
            <a:endParaRPr lang="en-GB" b="0" i="0" dirty="0">
              <a:solidFill>
                <a:srgbClr val="202122"/>
              </a:solidFill>
              <a:effectLst/>
              <a:latin typeface="Arial" panose="020B0604020202020204" pitchFamily="34" charset="0"/>
            </a:endParaRPr>
          </a:p>
          <a:p>
            <a:pPr algn="l">
              <a:buFont typeface="Arial" panose="020B0604020202020204" pitchFamily="34" charset="0"/>
              <a:buChar char="•"/>
            </a:pPr>
            <a:endParaRPr lang="en-GB" b="0" i="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DDS allows the user to specify </a:t>
            </a:r>
            <a:r>
              <a:rPr lang="en-GB" b="0" i="0" u="none" strike="noStrike" dirty="0">
                <a:solidFill>
                  <a:srgbClr val="202122"/>
                </a:solidFill>
                <a:effectLst/>
                <a:latin typeface="Arial" panose="020B0604020202020204" pitchFamily="34" charset="0"/>
                <a:hlinkClick r:id="rId8" tooltip="Quality of service"/>
              </a:rPr>
              <a:t>quality of service</a:t>
            </a:r>
            <a:r>
              <a:rPr lang="en-GB" b="0" i="0" dirty="0">
                <a:solidFill>
                  <a:srgbClr val="202122"/>
                </a:solidFill>
                <a:effectLst/>
                <a:latin typeface="Arial" panose="020B0604020202020204" pitchFamily="34" charset="0"/>
              </a:rPr>
              <a:t> (QoS) parameters to configure discovery and </a:t>
            </a:r>
            <a:r>
              <a:rPr lang="en-GB" b="0" i="0" dirty="0" err="1">
                <a:solidFill>
                  <a:srgbClr val="202122"/>
                </a:solidFill>
                <a:effectLst/>
                <a:latin typeface="Arial" panose="020B0604020202020204" pitchFamily="34" charset="0"/>
              </a:rPr>
              <a:t>behavior</a:t>
            </a:r>
            <a:r>
              <a:rPr lang="en-GB" b="0" i="0" dirty="0">
                <a:solidFill>
                  <a:srgbClr val="202122"/>
                </a:solidFill>
                <a:effectLst/>
                <a:latin typeface="Arial" panose="020B0604020202020204" pitchFamily="34" charset="0"/>
              </a:rPr>
              <a:t> mechanisms up-front. By exchanging messages anonymously, DDS simplifies distributed applications and encourages modular, well-structured programs. DDS also automatically handles hot-swapping redundant publishers if the primary fails. </a:t>
            </a:r>
            <a:r>
              <a:rPr lang="en-GB" b="0" i="0" baseline="30000" dirty="0">
                <a:solidFill>
                  <a:srgbClr val="202122"/>
                </a:solidFill>
                <a:effectLst/>
                <a:latin typeface="Arial" panose="020B0604020202020204" pitchFamily="34" charset="0"/>
              </a:rPr>
              <a:t>[</a:t>
            </a:r>
          </a:p>
          <a:p>
            <a:pPr algn="l"/>
            <a:endParaRPr lang="en-GB" b="0" i="0" baseline="3000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Subscribers always get the sample with the highest priority whose data is still valid (that is, whose publisher-specified validity period has not expired)</a:t>
            </a:r>
            <a:endParaRPr lang="en-GB" b="0" i="0" baseline="30000" dirty="0">
              <a:solidFill>
                <a:srgbClr val="202122"/>
              </a:solidFill>
              <a:effectLst/>
              <a:latin typeface="Arial" panose="020B0604020202020204" pitchFamily="34" charset="0"/>
            </a:endParaRPr>
          </a:p>
          <a:p>
            <a:pPr algn="l"/>
            <a:endParaRPr lang="en-GB" b="0" i="0" baseline="30000" dirty="0">
              <a:solidFill>
                <a:srgbClr val="202122"/>
              </a:solidFill>
              <a:effectLst/>
              <a:latin typeface="Arial" panose="020B0604020202020204" pitchFamily="34" charset="0"/>
            </a:endParaRPr>
          </a:p>
          <a:p>
            <a:pPr algn="l"/>
            <a:r>
              <a:rPr lang="en-GB" b="0" i="0" dirty="0">
                <a:solidFill>
                  <a:srgbClr val="202122"/>
                </a:solidFill>
                <a:effectLst/>
                <a:latin typeface="Arial" panose="020B0604020202020204" pitchFamily="34" charset="0"/>
              </a:rPr>
              <a:t>It automatically switches back to the primary when it recovers, too.</a:t>
            </a:r>
          </a:p>
          <a:p>
            <a:endParaRPr lang="en-GB" dirty="0"/>
          </a:p>
        </p:txBody>
      </p:sp>
      <p:sp>
        <p:nvSpPr>
          <p:cNvPr id="4" name="Slide Number Placeholder 3"/>
          <p:cNvSpPr>
            <a:spLocks noGrp="1"/>
          </p:cNvSpPr>
          <p:nvPr>
            <p:ph type="sldNum" sz="quarter" idx="5"/>
          </p:nvPr>
        </p:nvSpPr>
        <p:spPr/>
        <p:txBody>
          <a:bodyPr/>
          <a:lstStyle/>
          <a:p>
            <a:fld id="{3FB7B22E-3A20-4C65-BF9F-7AEA22C512E4}" type="slidenum">
              <a:rPr lang="en-GB" smtClean="0"/>
              <a:t>9</a:t>
            </a:fld>
            <a:endParaRPr lang="en-GB"/>
          </a:p>
        </p:txBody>
      </p:sp>
    </p:spTree>
    <p:extLst>
      <p:ext uri="{BB962C8B-B14F-4D97-AF65-F5344CB8AC3E}">
        <p14:creationId xmlns:p14="http://schemas.microsoft.com/office/powerpoint/2010/main" val="2578294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a:t>
            </a:r>
            <a:r>
              <a:rPr lang="en-US" dirty="0" err="1"/>
              <a:t>msgs</a:t>
            </a:r>
            <a:r>
              <a:rPr lang="en-US" dirty="0"/>
              <a:t>. can be 1 variable, vectors of variables and can embed different msg types</a:t>
            </a:r>
          </a:p>
          <a:p>
            <a:endParaRPr lang="en-GB" dirty="0"/>
          </a:p>
        </p:txBody>
      </p:sp>
      <p:sp>
        <p:nvSpPr>
          <p:cNvPr id="4" name="Slide Number Placeholder 3"/>
          <p:cNvSpPr>
            <a:spLocks noGrp="1"/>
          </p:cNvSpPr>
          <p:nvPr>
            <p:ph type="sldNum" sz="quarter" idx="5"/>
          </p:nvPr>
        </p:nvSpPr>
        <p:spPr/>
        <p:txBody>
          <a:bodyPr/>
          <a:lstStyle/>
          <a:p>
            <a:fld id="{3FB7B22E-3A20-4C65-BF9F-7AEA22C512E4}" type="slidenum">
              <a:rPr lang="en-GB" smtClean="0"/>
              <a:t>15</a:t>
            </a:fld>
            <a:endParaRPr lang="en-GB"/>
          </a:p>
        </p:txBody>
      </p:sp>
    </p:spTree>
    <p:extLst>
      <p:ext uri="{BB962C8B-B14F-4D97-AF65-F5344CB8AC3E}">
        <p14:creationId xmlns:p14="http://schemas.microsoft.com/office/powerpoint/2010/main" val="3762349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explained the architectural components of ROS, but how are they actually organized in the computer. </a:t>
            </a:r>
          </a:p>
          <a:p>
            <a:r>
              <a:rPr lang="en-US" sz="1200" dirty="0"/>
              <a:t>ROS has a workspace, in order to develop its projects. </a:t>
            </a:r>
          </a:p>
          <a:p>
            <a:r>
              <a:rPr lang="en-US" sz="1200" dirty="0"/>
              <a:t>The workspace is called catkin workspace (can be any name)</a:t>
            </a:r>
          </a:p>
          <a:p>
            <a:endParaRPr lang="en-US" sz="1200" dirty="0"/>
          </a:p>
          <a:p>
            <a:r>
              <a:rPr lang="en-US" dirty="0"/>
              <a:t> </a:t>
            </a:r>
          </a:p>
          <a:p>
            <a:endParaRPr lang="en-GB" dirty="0"/>
          </a:p>
        </p:txBody>
      </p:sp>
      <p:sp>
        <p:nvSpPr>
          <p:cNvPr id="4" name="Slide Number Placeholder 3"/>
          <p:cNvSpPr>
            <a:spLocks noGrp="1"/>
          </p:cNvSpPr>
          <p:nvPr>
            <p:ph type="sldNum" sz="quarter" idx="5"/>
          </p:nvPr>
        </p:nvSpPr>
        <p:spPr/>
        <p:txBody>
          <a:bodyPr/>
          <a:lstStyle/>
          <a:p>
            <a:fld id="{3FB7B22E-3A20-4C65-BF9F-7AEA22C512E4}" type="slidenum">
              <a:rPr lang="en-GB" smtClean="0"/>
              <a:t>24</a:t>
            </a:fld>
            <a:endParaRPr lang="en-GB"/>
          </a:p>
        </p:txBody>
      </p:sp>
    </p:spTree>
    <p:extLst>
      <p:ext uri="{BB962C8B-B14F-4D97-AF65-F5344CB8AC3E}">
        <p14:creationId xmlns:p14="http://schemas.microsoft.com/office/powerpoint/2010/main" val="4262020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of explaining  packages will be relating it to a school in the University, different  ”families”  within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Another analogy related with the University, could be the types of students. In this case, the students who pay attention can be one package and the ones who don’t could be another package.</a:t>
            </a:r>
          </a:p>
          <a:p>
            <a:r>
              <a:rPr lang="en-US" dirty="0"/>
              <a:t> </a:t>
            </a:r>
          </a:p>
          <a:p>
            <a:endParaRPr lang="en-GB" dirty="0"/>
          </a:p>
        </p:txBody>
      </p:sp>
      <p:sp>
        <p:nvSpPr>
          <p:cNvPr id="4" name="Slide Number Placeholder 3"/>
          <p:cNvSpPr>
            <a:spLocks noGrp="1"/>
          </p:cNvSpPr>
          <p:nvPr>
            <p:ph type="sldNum" sz="quarter" idx="5"/>
          </p:nvPr>
        </p:nvSpPr>
        <p:spPr/>
        <p:txBody>
          <a:bodyPr/>
          <a:lstStyle/>
          <a:p>
            <a:fld id="{3FB7B22E-3A20-4C65-BF9F-7AEA22C512E4}" type="slidenum">
              <a:rPr lang="en-GB" smtClean="0"/>
              <a:t>26</a:t>
            </a:fld>
            <a:endParaRPr lang="en-GB"/>
          </a:p>
        </p:txBody>
      </p:sp>
    </p:spTree>
    <p:extLst>
      <p:ext uri="{BB962C8B-B14F-4D97-AF65-F5344CB8AC3E}">
        <p14:creationId xmlns:p14="http://schemas.microsoft.com/office/powerpoint/2010/main" val="4148644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of explaining  packages will be relating it to a school in the University, different  ”families”  within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Another analogy related with the University, could be the types of students. In this case, the students who pay attention can be one package and the ones who don’t could be another package.</a:t>
            </a:r>
          </a:p>
          <a:p>
            <a:r>
              <a:rPr lang="en-US" dirty="0"/>
              <a:t> </a:t>
            </a:r>
          </a:p>
          <a:p>
            <a:endParaRPr lang="en-GB" dirty="0"/>
          </a:p>
        </p:txBody>
      </p:sp>
      <p:sp>
        <p:nvSpPr>
          <p:cNvPr id="4" name="Slide Number Placeholder 3"/>
          <p:cNvSpPr>
            <a:spLocks noGrp="1"/>
          </p:cNvSpPr>
          <p:nvPr>
            <p:ph type="sldNum" sz="quarter" idx="5"/>
          </p:nvPr>
        </p:nvSpPr>
        <p:spPr/>
        <p:txBody>
          <a:bodyPr/>
          <a:lstStyle/>
          <a:p>
            <a:fld id="{3FB7B22E-3A20-4C65-BF9F-7AEA22C512E4}" type="slidenum">
              <a:rPr lang="en-GB" smtClean="0"/>
              <a:t>27</a:t>
            </a:fld>
            <a:endParaRPr lang="en-GB"/>
          </a:p>
        </p:txBody>
      </p:sp>
    </p:spTree>
    <p:extLst>
      <p:ext uri="{BB962C8B-B14F-4D97-AF65-F5344CB8AC3E}">
        <p14:creationId xmlns:p14="http://schemas.microsoft.com/office/powerpoint/2010/main" val="3152374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imple Blu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6D29F99A-45BC-4498-BBF8-BE8A30C647B0}" type="datetime1">
              <a:rPr lang="en-GB" smtClean="0"/>
              <a:t>17/01/2025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0" name="TextBox 9">
            <a:extLst>
              <a:ext uri="{FF2B5EF4-FFF2-40B4-BE49-F238E27FC236}">
                <a16:creationId xmlns:a16="http://schemas.microsoft.com/office/drawing/2014/main" id="{545C5B81-6D3C-324B-1D70-12F6AA44804C}"/>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396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Simple Logo Blue/Black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descr="Logo&#10;&#10;Description automatically generated">
            <a:extLst>
              <a:ext uri="{FF2B5EF4-FFF2-40B4-BE49-F238E27FC236}">
                <a16:creationId xmlns:a16="http://schemas.microsoft.com/office/drawing/2014/main" id="{3F2E9BD9-31F1-4DD0-ADA8-BBC83DFA5C0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1278170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Simple Logo White/Black 4">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descr="Logo&#10;&#10;Description automatically generated">
            <a:extLst>
              <a:ext uri="{FF2B5EF4-FFF2-40B4-BE49-F238E27FC236}">
                <a16:creationId xmlns:a16="http://schemas.microsoft.com/office/drawing/2014/main" id="{3F2E9BD9-31F1-4DD0-ADA8-BBC83DFA5C0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281249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Simple Logo White/Black 5">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0" name="Arc 9">
            <a:extLst>
              <a:ext uri="{FF2B5EF4-FFF2-40B4-BE49-F238E27FC236}">
                <a16:creationId xmlns:a16="http://schemas.microsoft.com/office/drawing/2014/main" id="{61F30BF6-4AB5-5793-16E3-01544A52D6F8}"/>
              </a:ext>
            </a:extLst>
          </p:cNvPr>
          <p:cNvSpPr/>
          <p:nvPr userDrawn="1"/>
        </p:nvSpPr>
        <p:spPr>
          <a:xfrm rot="16200000">
            <a:off x="5175955" y="1072085"/>
            <a:ext cx="7920404" cy="7920404"/>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16562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Blue/Whit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Tree>
    <p:extLst>
      <p:ext uri="{BB962C8B-B14F-4D97-AF65-F5344CB8AC3E}">
        <p14:creationId xmlns:p14="http://schemas.microsoft.com/office/powerpoint/2010/main" val="515585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White/Blue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
        <p:nvSpPr>
          <p:cNvPr id="5" name="Arc 4">
            <a:extLst>
              <a:ext uri="{FF2B5EF4-FFF2-40B4-BE49-F238E27FC236}">
                <a16:creationId xmlns:a16="http://schemas.microsoft.com/office/drawing/2014/main" id="{0CD09993-40FE-D87D-E713-03530C1AD52C}"/>
              </a:ext>
            </a:extLst>
          </p:cNvPr>
          <p:cNvSpPr/>
          <p:nvPr userDrawn="1"/>
        </p:nvSpPr>
        <p:spPr>
          <a:xfrm rot="16200000">
            <a:off x="5175955" y="1072085"/>
            <a:ext cx="7920404" cy="7920404"/>
          </a:xfrm>
          <a:prstGeom prst="arc">
            <a:avLst>
              <a:gd name="adj1" fmla="val 14553369"/>
              <a:gd name="adj2" fmla="val 3028724"/>
            </a:avLst>
          </a:prstGeom>
          <a:ln>
            <a:solidFill>
              <a:srgbClr val="00B0F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788066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Blue/Black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4" name="Picture 3" descr="Logo&#10;&#10;Description automatically generated">
            <a:extLst>
              <a:ext uri="{FF2B5EF4-FFF2-40B4-BE49-F238E27FC236}">
                <a16:creationId xmlns:a16="http://schemas.microsoft.com/office/drawing/2014/main" id="{22815400-80B1-A44B-1B13-B0799E1E5655}"/>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633174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Black/White 4">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4" name="Picture 3" descr="Logo&#10;&#10;Description automatically generated">
            <a:extLst>
              <a:ext uri="{FF2B5EF4-FFF2-40B4-BE49-F238E27FC236}">
                <a16:creationId xmlns:a16="http://schemas.microsoft.com/office/drawing/2014/main" id="{311E6D7D-FA47-43C4-18B5-A38BE31725D3}"/>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842531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White/Grey 5">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grpSp>
        <p:nvGrpSpPr>
          <p:cNvPr id="8" name="Group 7">
            <a:extLst>
              <a:ext uri="{FF2B5EF4-FFF2-40B4-BE49-F238E27FC236}">
                <a16:creationId xmlns:a16="http://schemas.microsoft.com/office/drawing/2014/main" id="{C00CF986-FD5A-5975-2EC8-F0EACE7041A6}"/>
              </a:ext>
            </a:extLst>
          </p:cNvPr>
          <p:cNvGrpSpPr/>
          <p:nvPr userDrawn="1"/>
        </p:nvGrpSpPr>
        <p:grpSpPr>
          <a:xfrm>
            <a:off x="5159912" y="1072085"/>
            <a:ext cx="7936447" cy="7920404"/>
            <a:chOff x="5159912" y="1072085"/>
            <a:chExt cx="7936447" cy="7920404"/>
          </a:xfrm>
        </p:grpSpPr>
        <p:pic>
          <p:nvPicPr>
            <p:cNvPr id="5" name="Picture 4">
              <a:extLst>
                <a:ext uri="{FF2B5EF4-FFF2-40B4-BE49-F238E27FC236}">
                  <a16:creationId xmlns:a16="http://schemas.microsoft.com/office/drawing/2014/main" id="{78369ACA-2F12-CB63-910E-229CF3B4A65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6" name="Arc 5">
              <a:extLst>
                <a:ext uri="{FF2B5EF4-FFF2-40B4-BE49-F238E27FC236}">
                  <a16:creationId xmlns:a16="http://schemas.microsoft.com/office/drawing/2014/main" id="{AA18C82D-3997-C9C4-9292-DDEE574A48F2}"/>
                </a:ext>
              </a:extLst>
            </p:cNvPr>
            <p:cNvSpPr/>
            <p:nvPr userDrawn="1"/>
          </p:nvSpPr>
          <p:spPr>
            <a:xfrm rot="16200000">
              <a:off x="5175955" y="1072085"/>
              <a:ext cx="7920404" cy="7920404"/>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889620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White/Grey Small Logo 6">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5" name="Picture 4">
            <a:extLst>
              <a:ext uri="{FF2B5EF4-FFF2-40B4-BE49-F238E27FC236}">
                <a16:creationId xmlns:a16="http://schemas.microsoft.com/office/drawing/2014/main" id="{78369ACA-2F12-CB63-910E-229CF3B4A65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6" name="Arc 5">
            <a:extLst>
              <a:ext uri="{FF2B5EF4-FFF2-40B4-BE49-F238E27FC236}">
                <a16:creationId xmlns:a16="http://schemas.microsoft.com/office/drawing/2014/main" id="{AA18C82D-3997-C9C4-9292-DDEE574A48F2}"/>
              </a:ext>
            </a:extLst>
          </p:cNvPr>
          <p:cNvSpPr/>
          <p:nvPr userDrawn="1"/>
        </p:nvSpPr>
        <p:spPr>
          <a:xfrm rot="16200000">
            <a:off x="7220584" y="2758227"/>
            <a:ext cx="5612225" cy="5612225"/>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82978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A39F8CBE-5A22-4CBB-8310-4FDA3E8A626C}" type="datetime1">
              <a:rPr lang="en-GB" smtClean="0"/>
              <a:t>17/01/2025</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623785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Simple Blue 2">
    <p:spTree>
      <p:nvGrpSpPr>
        <p:cNvPr id="1" name=""/>
        <p:cNvGrpSpPr/>
        <p:nvPr/>
      </p:nvGrpSpPr>
      <p:grpSpPr>
        <a:xfrm>
          <a:off x="0" y="0"/>
          <a:ext cx="0" cy="0"/>
          <a:chOff x="0" y="0"/>
          <a:chExt cx="0" cy="0"/>
        </a:xfrm>
      </p:grpSpPr>
      <p:pic>
        <p:nvPicPr>
          <p:cNvPr id="7" name="Content Placeholder 3" descr="Diagram, engineering drawing&#10;&#10;Description automatically generated">
            <a:extLst>
              <a:ext uri="{FF2B5EF4-FFF2-40B4-BE49-F238E27FC236}">
                <a16:creationId xmlns:a16="http://schemas.microsoft.com/office/drawing/2014/main" id="{E9979AA6-E3C5-CBDB-656B-BBF3673289D0}"/>
              </a:ext>
            </a:extLst>
          </p:cNvPr>
          <p:cNvPicPr>
            <a:picLocks noChangeAspect="1"/>
          </p:cNvPicPr>
          <p:nvPr userDrawn="1"/>
        </p:nvPicPr>
        <p:blipFill>
          <a:blip r:embed="rId2">
            <a:clrChange>
              <a:clrFrom>
                <a:srgbClr val="FFFFFF"/>
              </a:clrFrom>
              <a:clrTo>
                <a:srgbClr val="FFFFFF">
                  <a:alpha val="0"/>
                </a:srgbClr>
              </a:clrTo>
            </a:clrChange>
            <a:alphaModFix amt="12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7EF23883-7B6E-4425-BF7A-E564974AE5C8}" type="datetime1">
              <a:rPr lang="en-GB" smtClean="0"/>
              <a:t>17/01/2025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0" name="TextBox 9">
            <a:extLst>
              <a:ext uri="{FF2B5EF4-FFF2-40B4-BE49-F238E27FC236}">
                <a16:creationId xmlns:a16="http://schemas.microsoft.com/office/drawing/2014/main" id="{15DC9C2A-0E96-B3DD-E72A-B658606A10BB}"/>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5895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8D789035-53EB-48E6-BD5D-75B0EA71803A}" type="datetime1">
              <a:rPr lang="en-GB" smtClean="0"/>
              <a:t>17/01/2025</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6" name="Group 15">
            <a:extLst>
              <a:ext uri="{FF2B5EF4-FFF2-40B4-BE49-F238E27FC236}">
                <a16:creationId xmlns:a16="http://schemas.microsoft.com/office/drawing/2014/main" id="{264BDB03-EE9E-E849-B5B7-7F755201AD96}"/>
              </a:ext>
            </a:extLst>
          </p:cNvPr>
          <p:cNvGrpSpPr/>
          <p:nvPr userDrawn="1"/>
        </p:nvGrpSpPr>
        <p:grpSpPr>
          <a:xfrm>
            <a:off x="7209216" y="2758227"/>
            <a:ext cx="5623593" cy="5612225"/>
            <a:chOff x="7209216" y="2758227"/>
            <a:chExt cx="5623593" cy="5612225"/>
          </a:xfrm>
        </p:grpSpPr>
        <p:pic>
          <p:nvPicPr>
            <p:cNvPr id="14" name="Picture 13">
              <a:extLst>
                <a:ext uri="{FF2B5EF4-FFF2-40B4-BE49-F238E27FC236}">
                  <a16:creationId xmlns:a16="http://schemas.microsoft.com/office/drawing/2014/main" id="{FD3C7453-7434-0F61-820C-861F0B51D336}"/>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5" name="Arc 14">
              <a:extLst>
                <a:ext uri="{FF2B5EF4-FFF2-40B4-BE49-F238E27FC236}">
                  <a16:creationId xmlns:a16="http://schemas.microsoft.com/office/drawing/2014/main" id="{F965FC7E-67B7-8CA6-E111-C3EE58075659}"/>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391208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a:xfrm>
            <a:off x="838200" y="1821396"/>
            <a:ext cx="4686300" cy="435556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902CA33-2C82-452F-B801-03FD93446FDE}" type="datetime1">
              <a:rPr lang="en-GB" smtClean="0"/>
              <a:t>17/01/2025</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0" name="Picture Placeholder 2">
            <a:extLst>
              <a:ext uri="{FF2B5EF4-FFF2-40B4-BE49-F238E27FC236}">
                <a16:creationId xmlns:a16="http://schemas.microsoft.com/office/drawing/2014/main" id="{DE48A463-ECCE-6B5E-9715-FC07CD45CDBE}"/>
              </a:ext>
            </a:extLst>
          </p:cNvPr>
          <p:cNvSpPr>
            <a:spLocks noGrp="1"/>
          </p:cNvSpPr>
          <p:nvPr>
            <p:ph type="pic" idx="13"/>
          </p:nvPr>
        </p:nvSpPr>
        <p:spPr>
          <a:xfrm>
            <a:off x="5524500" y="1821396"/>
            <a:ext cx="617220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Tree>
    <p:extLst>
      <p:ext uri="{BB962C8B-B14F-4D97-AF65-F5344CB8AC3E}">
        <p14:creationId xmlns:p14="http://schemas.microsoft.com/office/powerpoint/2010/main" val="38313443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Simp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838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6172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5B9559E7-F270-4217-95C0-2F10F0744F64}" type="datetime1">
              <a:rPr lang="en-GB" smtClean="0"/>
              <a:t>17/01/2025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8" name="Straight Connector 7">
            <a:extLst>
              <a:ext uri="{FF2B5EF4-FFF2-40B4-BE49-F238E27FC236}">
                <a16:creationId xmlns:a16="http://schemas.microsoft.com/office/drawing/2014/main" id="{4D21C370-4329-74F8-53D7-0F2867389B97}"/>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37C3A75D-A481-EE0C-754D-506C7D4C1C61}"/>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spTree>
    <p:extLst>
      <p:ext uri="{BB962C8B-B14F-4D97-AF65-F5344CB8AC3E}">
        <p14:creationId xmlns:p14="http://schemas.microsoft.com/office/powerpoint/2010/main" val="64611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838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6172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78ED3C1D-D06C-4DB0-B54C-F26BA35250CE}" type="datetime1">
              <a:rPr lang="en-GB" smtClean="0"/>
              <a:t>17/01/2025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8" name="Straight Connector 7">
            <a:extLst>
              <a:ext uri="{FF2B5EF4-FFF2-40B4-BE49-F238E27FC236}">
                <a16:creationId xmlns:a16="http://schemas.microsoft.com/office/drawing/2014/main" id="{4D21C370-4329-74F8-53D7-0F2867389B97}"/>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37C3A75D-A481-EE0C-754D-506C7D4C1C61}"/>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grpSp>
        <p:nvGrpSpPr>
          <p:cNvPr id="12" name="Group 11">
            <a:extLst>
              <a:ext uri="{FF2B5EF4-FFF2-40B4-BE49-F238E27FC236}">
                <a16:creationId xmlns:a16="http://schemas.microsoft.com/office/drawing/2014/main" id="{2B0B799A-35E1-5885-20B2-35BB5A3F278D}"/>
              </a:ext>
            </a:extLst>
          </p:cNvPr>
          <p:cNvGrpSpPr/>
          <p:nvPr userDrawn="1"/>
        </p:nvGrpSpPr>
        <p:grpSpPr>
          <a:xfrm>
            <a:off x="7209216" y="2758227"/>
            <a:ext cx="5623593" cy="5612225"/>
            <a:chOff x="7209216" y="2758227"/>
            <a:chExt cx="5623593" cy="5612225"/>
          </a:xfrm>
        </p:grpSpPr>
        <p:pic>
          <p:nvPicPr>
            <p:cNvPr id="13" name="Picture 12">
              <a:extLst>
                <a:ext uri="{FF2B5EF4-FFF2-40B4-BE49-F238E27FC236}">
                  <a16:creationId xmlns:a16="http://schemas.microsoft.com/office/drawing/2014/main" id="{66DD9644-D426-35AF-FB09-853CF8CECC0D}"/>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4" name="Arc 13">
              <a:extLst>
                <a:ext uri="{FF2B5EF4-FFF2-40B4-BE49-F238E27FC236}">
                  <a16:creationId xmlns:a16="http://schemas.microsoft.com/office/drawing/2014/main" id="{6F475831-7E53-2D67-970D-48331E632951}"/>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420474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Side Title Simp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2696638" y="1240628"/>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7246157" y="1240627"/>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BDD3CD09-9F7D-4BA8-B537-EABE380769BD}" type="datetime1">
              <a:rPr lang="en-GB" smtClean="0"/>
              <a:t>17/01/2025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3" name="Straight Connector 12">
            <a:extLst>
              <a:ext uri="{FF2B5EF4-FFF2-40B4-BE49-F238E27FC236}">
                <a16:creationId xmlns:a16="http://schemas.microsoft.com/office/drawing/2014/main" id="{F468B5B9-4860-7149-0E8A-82EEB1C88E0A}"/>
              </a:ext>
            </a:extLst>
          </p:cNvPr>
          <p:cNvCxnSpPr>
            <a:cxnSpLocks/>
          </p:cNvCxnSpPr>
          <p:nvPr userDrawn="1"/>
        </p:nvCxnSpPr>
        <p:spPr>
          <a:xfrm>
            <a:off x="2247324" y="1113025"/>
            <a:ext cx="0" cy="4944875"/>
          </a:xfrm>
          <a:prstGeom prst="line">
            <a:avLst/>
          </a:prstGeom>
        </p:spPr>
        <p:style>
          <a:lnRef idx="3">
            <a:schemeClr val="accent3"/>
          </a:lnRef>
          <a:fillRef idx="0">
            <a:schemeClr val="accent3"/>
          </a:fillRef>
          <a:effectRef idx="2">
            <a:schemeClr val="accent3"/>
          </a:effectRef>
          <a:fontRef idx="minor">
            <a:schemeClr val="tx1"/>
          </a:fontRef>
        </p:style>
      </p:cxnSp>
      <p:sp>
        <p:nvSpPr>
          <p:cNvPr id="19" name="Title 1">
            <a:extLst>
              <a:ext uri="{FF2B5EF4-FFF2-40B4-BE49-F238E27FC236}">
                <a16:creationId xmlns:a16="http://schemas.microsoft.com/office/drawing/2014/main" id="{DFC2CCFA-FF5F-3C03-B961-E11526B1C400}"/>
              </a:ext>
            </a:extLst>
          </p:cNvPr>
          <p:cNvSpPr>
            <a:spLocks noGrp="1"/>
          </p:cNvSpPr>
          <p:nvPr>
            <p:ph type="title"/>
          </p:nvPr>
        </p:nvSpPr>
        <p:spPr>
          <a:xfrm rot="16200000">
            <a:off x="-844288" y="2933491"/>
            <a:ext cx="4966498" cy="1325563"/>
          </a:xfrm>
        </p:spPr>
        <p:txBody>
          <a:bodyPr/>
          <a:lstStyle>
            <a:lvl1pPr algn="ctr">
              <a:defRPr b="1">
                <a:solidFill>
                  <a:srgbClr val="00B0F0"/>
                </a:solidFill>
                <a:latin typeface="Nexa-Book" panose="01000000000000000000"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133041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Side Title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2696638" y="1240628"/>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7246157" y="1240627"/>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C087EED9-219E-4808-B70E-30A622F38FA7}" type="datetime1">
              <a:rPr lang="en-GB" smtClean="0"/>
              <a:t>17/01/2025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3" name="Straight Connector 12">
            <a:extLst>
              <a:ext uri="{FF2B5EF4-FFF2-40B4-BE49-F238E27FC236}">
                <a16:creationId xmlns:a16="http://schemas.microsoft.com/office/drawing/2014/main" id="{F468B5B9-4860-7149-0E8A-82EEB1C88E0A}"/>
              </a:ext>
            </a:extLst>
          </p:cNvPr>
          <p:cNvCxnSpPr>
            <a:cxnSpLocks/>
          </p:cNvCxnSpPr>
          <p:nvPr userDrawn="1"/>
        </p:nvCxnSpPr>
        <p:spPr>
          <a:xfrm>
            <a:off x="2247324" y="1113025"/>
            <a:ext cx="0" cy="4944875"/>
          </a:xfrm>
          <a:prstGeom prst="line">
            <a:avLst/>
          </a:prstGeom>
        </p:spPr>
        <p:style>
          <a:lnRef idx="3">
            <a:schemeClr val="accent3"/>
          </a:lnRef>
          <a:fillRef idx="0">
            <a:schemeClr val="accent3"/>
          </a:fillRef>
          <a:effectRef idx="2">
            <a:schemeClr val="accent3"/>
          </a:effectRef>
          <a:fontRef idx="minor">
            <a:schemeClr val="tx1"/>
          </a:fontRef>
        </p:style>
      </p:cxnSp>
      <p:sp>
        <p:nvSpPr>
          <p:cNvPr id="19" name="Title 1">
            <a:extLst>
              <a:ext uri="{FF2B5EF4-FFF2-40B4-BE49-F238E27FC236}">
                <a16:creationId xmlns:a16="http://schemas.microsoft.com/office/drawing/2014/main" id="{DFC2CCFA-FF5F-3C03-B961-E11526B1C400}"/>
              </a:ext>
            </a:extLst>
          </p:cNvPr>
          <p:cNvSpPr>
            <a:spLocks noGrp="1"/>
          </p:cNvSpPr>
          <p:nvPr>
            <p:ph type="title"/>
          </p:nvPr>
        </p:nvSpPr>
        <p:spPr>
          <a:xfrm rot="16200000">
            <a:off x="-844288" y="2933491"/>
            <a:ext cx="4966498" cy="1325563"/>
          </a:xfrm>
        </p:spPr>
        <p:txBody>
          <a:bodyPr/>
          <a:lstStyle>
            <a:lvl1pPr algn="ctr">
              <a:defRPr b="1">
                <a:solidFill>
                  <a:srgbClr val="00B0F0"/>
                </a:solidFill>
                <a:latin typeface="Nexa-Book" panose="01000000000000000000" pitchFamily="2" charset="0"/>
              </a:defRPr>
            </a:lvl1pPr>
          </a:lstStyle>
          <a:p>
            <a:r>
              <a:rPr lang="en-US" dirty="0"/>
              <a:t>Click to edit Master title style</a:t>
            </a:r>
            <a:endParaRPr lang="en-GB" dirty="0"/>
          </a:p>
        </p:txBody>
      </p:sp>
      <p:grpSp>
        <p:nvGrpSpPr>
          <p:cNvPr id="8" name="Group 7">
            <a:extLst>
              <a:ext uri="{FF2B5EF4-FFF2-40B4-BE49-F238E27FC236}">
                <a16:creationId xmlns:a16="http://schemas.microsoft.com/office/drawing/2014/main" id="{391C2020-6297-BAE9-FFAD-EAD757C9C03F}"/>
              </a:ext>
            </a:extLst>
          </p:cNvPr>
          <p:cNvGrpSpPr/>
          <p:nvPr userDrawn="1"/>
        </p:nvGrpSpPr>
        <p:grpSpPr>
          <a:xfrm>
            <a:off x="7209216" y="2758227"/>
            <a:ext cx="5623593" cy="5612225"/>
            <a:chOff x="7209216" y="2758227"/>
            <a:chExt cx="5623593" cy="5612225"/>
          </a:xfrm>
        </p:grpSpPr>
        <p:pic>
          <p:nvPicPr>
            <p:cNvPr id="9" name="Picture 8">
              <a:extLst>
                <a:ext uri="{FF2B5EF4-FFF2-40B4-BE49-F238E27FC236}">
                  <a16:creationId xmlns:a16="http://schemas.microsoft.com/office/drawing/2014/main" id="{43EBFA66-BB0C-45B3-9E05-EA476847EED6}"/>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2" name="Arc 11">
              <a:extLst>
                <a:ext uri="{FF2B5EF4-FFF2-40B4-BE49-F238E27FC236}">
                  <a16:creationId xmlns:a16="http://schemas.microsoft.com/office/drawing/2014/main" id="{23DEF0E3-00E5-BFD5-08D5-2E5E65294C13}"/>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2244011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Simpl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A924F-E77C-8EC8-404A-9AF7FA3B8290}"/>
              </a:ext>
            </a:extLst>
          </p:cNvPr>
          <p:cNvSpPr>
            <a:spLocks noGrp="1"/>
          </p:cNvSpPr>
          <p:nvPr>
            <p:ph type="body" idx="1"/>
          </p:nvPr>
        </p:nvSpPr>
        <p:spPr>
          <a:xfrm>
            <a:off x="839788" y="1681163"/>
            <a:ext cx="5157787"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1F86FDE-DDDF-18EE-E2A6-2995032D3D8B}"/>
              </a:ext>
            </a:extLst>
          </p:cNvPr>
          <p:cNvSpPr>
            <a:spLocks noGrp="1"/>
          </p:cNvSpPr>
          <p:nvPr>
            <p:ph sz="half" idx="2"/>
          </p:nvPr>
        </p:nvSpPr>
        <p:spPr>
          <a:xfrm>
            <a:off x="839788" y="2505075"/>
            <a:ext cx="5157787"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C8CADA1C-ED2D-732E-1A7A-4215CFFF4AC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E566DA1-ECAC-2895-C269-5C781DF2004B}"/>
              </a:ext>
            </a:extLst>
          </p:cNvPr>
          <p:cNvSpPr>
            <a:spLocks noGrp="1"/>
          </p:cNvSpPr>
          <p:nvPr>
            <p:ph sz="quarter" idx="4"/>
          </p:nvPr>
        </p:nvSpPr>
        <p:spPr>
          <a:xfrm>
            <a:off x="6172200" y="2505075"/>
            <a:ext cx="5183188"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B4457C43-BD96-D113-E7AD-D7E533FD4710}"/>
              </a:ext>
            </a:extLst>
          </p:cNvPr>
          <p:cNvSpPr>
            <a:spLocks noGrp="1"/>
          </p:cNvSpPr>
          <p:nvPr>
            <p:ph type="dt" sz="half" idx="10"/>
          </p:nvPr>
        </p:nvSpPr>
        <p:spPr/>
        <p:txBody>
          <a:bodyPr/>
          <a:lstStyle/>
          <a:p>
            <a:fld id="{E25DB11D-AF5B-4CCC-9151-3F8F58D5C5E9}" type="datetime1">
              <a:rPr lang="en-GB" smtClean="0"/>
              <a:t>17/01/2025</a:t>
            </a:fld>
            <a:endParaRPr lang="en-GB"/>
          </a:p>
        </p:txBody>
      </p:sp>
      <p:sp>
        <p:nvSpPr>
          <p:cNvPr id="8" name="Footer Placeholder 7">
            <a:extLst>
              <a:ext uri="{FF2B5EF4-FFF2-40B4-BE49-F238E27FC236}">
                <a16:creationId xmlns:a16="http://schemas.microsoft.com/office/drawing/2014/main" id="{F4AD7B6F-4ABE-0C37-896E-BF937C6DFF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2FEB5C-8DA8-0CFC-3832-14733F3A412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70C703C5-3462-2237-D5D6-DDA7E0988E0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1F4A1556-D8AF-CBF0-C594-8297CE75CAA7}"/>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2" name="Straight Connector 11">
            <a:extLst>
              <a:ext uri="{FF2B5EF4-FFF2-40B4-BE49-F238E27FC236}">
                <a16:creationId xmlns:a16="http://schemas.microsoft.com/office/drawing/2014/main" id="{612958F2-B07A-BB18-4654-A7B6CD008C1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id="{CD5EBC7E-DBFB-BBCD-1B52-A4CF4204D76D}"/>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4167145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Logo">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A924F-E77C-8EC8-404A-9AF7FA3B8290}"/>
              </a:ext>
            </a:extLst>
          </p:cNvPr>
          <p:cNvSpPr>
            <a:spLocks noGrp="1"/>
          </p:cNvSpPr>
          <p:nvPr>
            <p:ph type="body" idx="1"/>
          </p:nvPr>
        </p:nvSpPr>
        <p:spPr>
          <a:xfrm>
            <a:off x="839788" y="1681163"/>
            <a:ext cx="5157787"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1F86FDE-DDDF-18EE-E2A6-2995032D3D8B}"/>
              </a:ext>
            </a:extLst>
          </p:cNvPr>
          <p:cNvSpPr>
            <a:spLocks noGrp="1"/>
          </p:cNvSpPr>
          <p:nvPr>
            <p:ph sz="half" idx="2"/>
          </p:nvPr>
        </p:nvSpPr>
        <p:spPr>
          <a:xfrm>
            <a:off x="839788" y="2505075"/>
            <a:ext cx="5157787"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C8CADA1C-ED2D-732E-1A7A-4215CFFF4AC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E566DA1-ECAC-2895-C269-5C781DF2004B}"/>
              </a:ext>
            </a:extLst>
          </p:cNvPr>
          <p:cNvSpPr>
            <a:spLocks noGrp="1"/>
          </p:cNvSpPr>
          <p:nvPr>
            <p:ph sz="quarter" idx="4"/>
          </p:nvPr>
        </p:nvSpPr>
        <p:spPr>
          <a:xfrm>
            <a:off x="6172200" y="2505075"/>
            <a:ext cx="5183188"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B4457C43-BD96-D113-E7AD-D7E533FD4710}"/>
              </a:ext>
            </a:extLst>
          </p:cNvPr>
          <p:cNvSpPr>
            <a:spLocks noGrp="1"/>
          </p:cNvSpPr>
          <p:nvPr>
            <p:ph type="dt" sz="half" idx="10"/>
          </p:nvPr>
        </p:nvSpPr>
        <p:spPr/>
        <p:txBody>
          <a:bodyPr/>
          <a:lstStyle/>
          <a:p>
            <a:fld id="{3CDDCEFD-9DED-4770-B5D6-B18B657BEFEF}" type="datetime1">
              <a:rPr lang="en-GB" smtClean="0"/>
              <a:t>17/01/2025</a:t>
            </a:fld>
            <a:endParaRPr lang="en-GB"/>
          </a:p>
        </p:txBody>
      </p:sp>
      <p:sp>
        <p:nvSpPr>
          <p:cNvPr id="8" name="Footer Placeholder 7">
            <a:extLst>
              <a:ext uri="{FF2B5EF4-FFF2-40B4-BE49-F238E27FC236}">
                <a16:creationId xmlns:a16="http://schemas.microsoft.com/office/drawing/2014/main" id="{F4AD7B6F-4ABE-0C37-896E-BF937C6DFF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2FEB5C-8DA8-0CFC-3832-14733F3A412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70C703C5-3462-2237-D5D6-DDA7E0988E0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1F4A1556-D8AF-CBF0-C594-8297CE75CAA7}"/>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2" name="Straight Connector 11">
            <a:extLst>
              <a:ext uri="{FF2B5EF4-FFF2-40B4-BE49-F238E27FC236}">
                <a16:creationId xmlns:a16="http://schemas.microsoft.com/office/drawing/2014/main" id="{612958F2-B07A-BB18-4654-A7B6CD008C1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id="{CD5EBC7E-DBFB-BBCD-1B52-A4CF4204D76D}"/>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grpSp>
        <p:nvGrpSpPr>
          <p:cNvPr id="2" name="Group 1">
            <a:extLst>
              <a:ext uri="{FF2B5EF4-FFF2-40B4-BE49-F238E27FC236}">
                <a16:creationId xmlns:a16="http://schemas.microsoft.com/office/drawing/2014/main" id="{3B05ED7F-C3CB-F1AB-0D13-40D64480E1EB}"/>
              </a:ext>
            </a:extLst>
          </p:cNvPr>
          <p:cNvGrpSpPr/>
          <p:nvPr userDrawn="1"/>
        </p:nvGrpSpPr>
        <p:grpSpPr>
          <a:xfrm>
            <a:off x="7209216" y="2758227"/>
            <a:ext cx="5623593" cy="5612225"/>
            <a:chOff x="7209216" y="2758227"/>
            <a:chExt cx="5623593" cy="5612225"/>
          </a:xfrm>
        </p:grpSpPr>
        <p:pic>
          <p:nvPicPr>
            <p:cNvPr id="14" name="Picture 13">
              <a:extLst>
                <a:ext uri="{FF2B5EF4-FFF2-40B4-BE49-F238E27FC236}">
                  <a16:creationId xmlns:a16="http://schemas.microsoft.com/office/drawing/2014/main" id="{202B66CE-628F-83AA-6C65-C9CFDA2A244B}"/>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5" name="Arc 14">
              <a:extLst>
                <a:ext uri="{FF2B5EF4-FFF2-40B4-BE49-F238E27FC236}">
                  <a16:creationId xmlns:a16="http://schemas.microsoft.com/office/drawing/2014/main" id="{4175E3FC-6420-950D-4C4B-59ED294A8095}"/>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6585520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Simp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C03C37-5C37-2063-819B-329CAD4A4F79}"/>
              </a:ext>
            </a:extLst>
          </p:cNvPr>
          <p:cNvSpPr>
            <a:spLocks noGrp="1"/>
          </p:cNvSpPr>
          <p:nvPr>
            <p:ph type="dt" sz="half" idx="10"/>
          </p:nvPr>
        </p:nvSpPr>
        <p:spPr/>
        <p:txBody>
          <a:bodyPr/>
          <a:lstStyle/>
          <a:p>
            <a:fld id="{2E22D342-B6F9-41E2-A778-EC51FC895E80}" type="datetime1">
              <a:rPr lang="en-GB" smtClean="0"/>
              <a:t>17/01/2025</a:t>
            </a:fld>
            <a:endParaRPr lang="en-GB"/>
          </a:p>
        </p:txBody>
      </p:sp>
      <p:sp>
        <p:nvSpPr>
          <p:cNvPr id="4" name="Footer Placeholder 3">
            <a:extLst>
              <a:ext uri="{FF2B5EF4-FFF2-40B4-BE49-F238E27FC236}">
                <a16:creationId xmlns:a16="http://schemas.microsoft.com/office/drawing/2014/main" id="{5F9BAAEE-96EB-9E9E-BDF2-6A6C0D037A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CBE1CF-5E11-CF13-4A01-B0F9248EF43C}"/>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D109EB06-7C76-7254-6295-E04BAFF336A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7" name="Picture 6">
            <a:extLst>
              <a:ext uri="{FF2B5EF4-FFF2-40B4-BE49-F238E27FC236}">
                <a16:creationId xmlns:a16="http://schemas.microsoft.com/office/drawing/2014/main" id="{427C597F-3E1D-F7FE-C64A-4CE204FD973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8" name="Straight Connector 7">
            <a:extLst>
              <a:ext uri="{FF2B5EF4-FFF2-40B4-BE49-F238E27FC236}">
                <a16:creationId xmlns:a16="http://schemas.microsoft.com/office/drawing/2014/main" id="{743D9BE7-455B-6B8A-D812-806831664E6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0A076A08-4A72-105F-5348-DE95D052592E}"/>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34762538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Logo">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C03C37-5C37-2063-819B-329CAD4A4F79}"/>
              </a:ext>
            </a:extLst>
          </p:cNvPr>
          <p:cNvSpPr>
            <a:spLocks noGrp="1"/>
          </p:cNvSpPr>
          <p:nvPr>
            <p:ph type="dt" sz="half" idx="10"/>
          </p:nvPr>
        </p:nvSpPr>
        <p:spPr/>
        <p:txBody>
          <a:bodyPr/>
          <a:lstStyle/>
          <a:p>
            <a:fld id="{11608AC5-2054-42B9-8E0B-F28574B6443D}" type="datetime1">
              <a:rPr lang="en-GB" smtClean="0"/>
              <a:t>17/01/2025</a:t>
            </a:fld>
            <a:endParaRPr lang="en-GB"/>
          </a:p>
        </p:txBody>
      </p:sp>
      <p:sp>
        <p:nvSpPr>
          <p:cNvPr id="4" name="Footer Placeholder 3">
            <a:extLst>
              <a:ext uri="{FF2B5EF4-FFF2-40B4-BE49-F238E27FC236}">
                <a16:creationId xmlns:a16="http://schemas.microsoft.com/office/drawing/2014/main" id="{5F9BAAEE-96EB-9E9E-BDF2-6A6C0D037A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CBE1CF-5E11-CF13-4A01-B0F9248EF43C}"/>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D109EB06-7C76-7254-6295-E04BAFF336A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7" name="Picture 6">
            <a:extLst>
              <a:ext uri="{FF2B5EF4-FFF2-40B4-BE49-F238E27FC236}">
                <a16:creationId xmlns:a16="http://schemas.microsoft.com/office/drawing/2014/main" id="{427C597F-3E1D-F7FE-C64A-4CE204FD973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8" name="Straight Connector 7">
            <a:extLst>
              <a:ext uri="{FF2B5EF4-FFF2-40B4-BE49-F238E27FC236}">
                <a16:creationId xmlns:a16="http://schemas.microsoft.com/office/drawing/2014/main" id="{743D9BE7-455B-6B8A-D812-806831664E6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0A076A08-4A72-105F-5348-DE95D052592E}"/>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grpSp>
        <p:nvGrpSpPr>
          <p:cNvPr id="2" name="Group 1">
            <a:extLst>
              <a:ext uri="{FF2B5EF4-FFF2-40B4-BE49-F238E27FC236}">
                <a16:creationId xmlns:a16="http://schemas.microsoft.com/office/drawing/2014/main" id="{D292B77D-D732-E7D4-A6B1-0A966E6BF488}"/>
              </a:ext>
            </a:extLst>
          </p:cNvPr>
          <p:cNvGrpSpPr/>
          <p:nvPr userDrawn="1"/>
        </p:nvGrpSpPr>
        <p:grpSpPr>
          <a:xfrm>
            <a:off x="7209216" y="2758227"/>
            <a:ext cx="5623593" cy="5612225"/>
            <a:chOff x="7209216" y="2758227"/>
            <a:chExt cx="5623593" cy="5612225"/>
          </a:xfrm>
        </p:grpSpPr>
        <p:pic>
          <p:nvPicPr>
            <p:cNvPr id="11" name="Picture 10">
              <a:extLst>
                <a:ext uri="{FF2B5EF4-FFF2-40B4-BE49-F238E27FC236}">
                  <a16:creationId xmlns:a16="http://schemas.microsoft.com/office/drawing/2014/main" id="{802C5448-A851-B643-5EAD-72DA0FDD41B9}"/>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2" name="Arc 11">
              <a:extLst>
                <a:ext uri="{FF2B5EF4-FFF2-40B4-BE49-F238E27FC236}">
                  <a16:creationId xmlns:a16="http://schemas.microsoft.com/office/drawing/2014/main" id="{D11A7CE8-AD7B-8E77-CF09-1609492A8F9E}"/>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746339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Simple Grey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6616161F-D2B3-4C12-966B-7A35C031DAA6}" type="datetime1">
              <a:rPr lang="en-GB" smtClean="0"/>
              <a:t>17/01/2025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Content Placeholder 3" descr="Diagram, engineering drawing&#10;&#10;Description automatically generated">
            <a:extLst>
              <a:ext uri="{FF2B5EF4-FFF2-40B4-BE49-F238E27FC236}">
                <a16:creationId xmlns:a16="http://schemas.microsoft.com/office/drawing/2014/main" id="{D75D2FB5-A6FD-7717-B985-1C45B2677747}"/>
              </a:ext>
            </a:extLst>
          </p:cNvPr>
          <p:cNvPicPr>
            <a:picLocks noChangeAspect="1"/>
          </p:cNvPicPr>
          <p:nvPr userDrawn="1"/>
        </p:nvPicPr>
        <p:blipFill>
          <a:blip r:embed="rId4">
            <a:clrChange>
              <a:clrFrom>
                <a:srgbClr val="FFFFFF"/>
              </a:clrFrom>
              <a:clrTo>
                <a:srgbClr val="FFFFFF">
                  <a:alpha val="0"/>
                </a:srgbClr>
              </a:clrTo>
            </a:clrChange>
            <a:alphaModFix amt="12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sp>
        <p:nvSpPr>
          <p:cNvPr id="11" name="TextBox 10">
            <a:extLst>
              <a:ext uri="{FF2B5EF4-FFF2-40B4-BE49-F238E27FC236}">
                <a16:creationId xmlns:a16="http://schemas.microsoft.com/office/drawing/2014/main" id="{17E1513E-D9F7-4665-D50A-C49BD0623386}"/>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90714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Simp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D5FC0560-1B94-46E5-83D9-48A782D3C31F}" type="datetime1">
              <a:rPr lang="en-GB" smtClean="0"/>
              <a:t>17/01/2025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9308791A-1617-5FAE-52DC-B4FCE0CD39A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87830" y="136525"/>
            <a:ext cx="1325563" cy="1325563"/>
          </a:xfrm>
          <a:prstGeom prst="rect">
            <a:avLst/>
          </a:prstGeom>
        </p:spPr>
      </p:pic>
      <p:pic>
        <p:nvPicPr>
          <p:cNvPr id="7" name="Picture 6">
            <a:extLst>
              <a:ext uri="{FF2B5EF4-FFF2-40B4-BE49-F238E27FC236}">
                <a16:creationId xmlns:a16="http://schemas.microsoft.com/office/drawing/2014/main" id="{3A293F7C-F4FA-76C8-EA05-1F84426B2B4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spTree>
    <p:extLst>
      <p:ext uri="{BB962C8B-B14F-4D97-AF65-F5344CB8AC3E}">
        <p14:creationId xmlns:p14="http://schemas.microsoft.com/office/powerpoint/2010/main" val="2473167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Log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57679701-4310-46B3-BE10-5AAAD92FF864}" type="datetime1">
              <a:rPr lang="en-GB" smtClean="0"/>
              <a:t>17/01/2025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9308791A-1617-5FAE-52DC-B4FCE0CD39A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87830" y="136525"/>
            <a:ext cx="1325563" cy="1325563"/>
          </a:xfrm>
          <a:prstGeom prst="rect">
            <a:avLst/>
          </a:prstGeom>
        </p:spPr>
      </p:pic>
      <p:pic>
        <p:nvPicPr>
          <p:cNvPr id="7" name="Picture 6">
            <a:extLst>
              <a:ext uri="{FF2B5EF4-FFF2-40B4-BE49-F238E27FC236}">
                <a16:creationId xmlns:a16="http://schemas.microsoft.com/office/drawing/2014/main" id="{3A293F7C-F4FA-76C8-EA05-1F84426B2B4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grpSp>
        <p:nvGrpSpPr>
          <p:cNvPr id="8" name="Group 7">
            <a:extLst>
              <a:ext uri="{FF2B5EF4-FFF2-40B4-BE49-F238E27FC236}">
                <a16:creationId xmlns:a16="http://schemas.microsoft.com/office/drawing/2014/main" id="{A062EC69-293D-B068-6694-395BB9B235B7}"/>
              </a:ext>
            </a:extLst>
          </p:cNvPr>
          <p:cNvGrpSpPr/>
          <p:nvPr userDrawn="1"/>
        </p:nvGrpSpPr>
        <p:grpSpPr>
          <a:xfrm>
            <a:off x="7209216" y="2758227"/>
            <a:ext cx="5623593" cy="5612225"/>
            <a:chOff x="7209216" y="2758227"/>
            <a:chExt cx="5623593" cy="5612225"/>
          </a:xfrm>
        </p:grpSpPr>
        <p:pic>
          <p:nvPicPr>
            <p:cNvPr id="9" name="Picture 8">
              <a:extLst>
                <a:ext uri="{FF2B5EF4-FFF2-40B4-BE49-F238E27FC236}">
                  <a16:creationId xmlns:a16="http://schemas.microsoft.com/office/drawing/2014/main" id="{E19BD460-7D72-5C8C-9608-81656E56D4E5}"/>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0" name="Arc 9">
              <a:extLst>
                <a:ext uri="{FF2B5EF4-FFF2-40B4-BE49-F238E27FC236}">
                  <a16:creationId xmlns:a16="http://schemas.microsoft.com/office/drawing/2014/main" id="{9603E80E-EE02-763E-A618-4043A879275E}"/>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878112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34B4CD25-15BA-4C42-BEFE-F5DF80FD1F8B}" type="datetime1">
              <a:rPr lang="en-GB" smtClean="0"/>
              <a:t>17/01/2025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2256851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Simp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A3A601-AD69-BD90-F09E-80EF172EFE7D}"/>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8" name="Picture 7" descr="Logo&#10;&#10;Description automatically generated">
            <a:extLst>
              <a:ext uri="{FF2B5EF4-FFF2-40B4-BE49-F238E27FC236}">
                <a16:creationId xmlns:a16="http://schemas.microsoft.com/office/drawing/2014/main" id="{57F8D229-0EB4-A05E-9EAE-A42E73F9F4BB}"/>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sp>
        <p:nvSpPr>
          <p:cNvPr id="2" name="Title 1">
            <a:extLst>
              <a:ext uri="{FF2B5EF4-FFF2-40B4-BE49-F238E27FC236}">
                <a16:creationId xmlns:a16="http://schemas.microsoft.com/office/drawing/2014/main" id="{2A48D10C-C2AC-E9A3-0317-086591DBE393}"/>
              </a:ext>
            </a:extLst>
          </p:cNvPr>
          <p:cNvSpPr>
            <a:spLocks noGrp="1"/>
          </p:cNvSpPr>
          <p:nvPr>
            <p:ph type="title"/>
          </p:nvPr>
        </p:nvSpPr>
        <p:spPr>
          <a:xfrm>
            <a:off x="839788" y="1206501"/>
            <a:ext cx="3932237" cy="850898"/>
          </a:xfrm>
        </p:spPr>
        <p:txBody>
          <a:bodyPr anchor="b"/>
          <a:lstStyle>
            <a:lvl1pPr>
              <a:defRPr sz="3200">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DA2C8D8-EF13-9297-5883-FDD5DAECB38C}"/>
              </a:ext>
            </a:extLst>
          </p:cNvPr>
          <p:cNvSpPr>
            <a:spLocks noGrp="1"/>
          </p:cNvSpPr>
          <p:nvPr>
            <p:ph idx="1"/>
          </p:nvPr>
        </p:nvSpPr>
        <p:spPr>
          <a:xfrm>
            <a:off x="5183188" y="1206501"/>
            <a:ext cx="6172200" cy="4654550"/>
          </a:xfrm>
        </p:spPr>
        <p:txBody>
          <a:bodyPr/>
          <a:lstStyle>
            <a:lvl1pPr>
              <a:defRPr sz="3200">
                <a:solidFill>
                  <a:schemeClr val="bg2">
                    <a:lumMod val="50000"/>
                  </a:schemeClr>
                </a:solidFill>
                <a:latin typeface="Nexa-Light" panose="01000000000000000000" pitchFamily="2" charset="0"/>
              </a:defRPr>
            </a:lvl1pPr>
            <a:lvl2pPr>
              <a:defRPr sz="2800">
                <a:solidFill>
                  <a:schemeClr val="bg2">
                    <a:lumMod val="50000"/>
                  </a:schemeClr>
                </a:solidFill>
                <a:latin typeface="Nexa-Light" panose="01000000000000000000" pitchFamily="2" charset="0"/>
              </a:defRPr>
            </a:lvl2pPr>
            <a:lvl3pPr>
              <a:defRPr sz="2400">
                <a:solidFill>
                  <a:schemeClr val="bg2">
                    <a:lumMod val="50000"/>
                  </a:schemeClr>
                </a:solidFill>
                <a:latin typeface="Nexa-Light" panose="01000000000000000000" pitchFamily="2" charset="0"/>
              </a:defRPr>
            </a:lvl3pPr>
            <a:lvl4pPr>
              <a:defRPr sz="2000">
                <a:solidFill>
                  <a:schemeClr val="bg2">
                    <a:lumMod val="50000"/>
                  </a:schemeClr>
                </a:solidFill>
                <a:latin typeface="Nexa-Light" panose="01000000000000000000" pitchFamily="2" charset="0"/>
              </a:defRPr>
            </a:lvl4pPr>
            <a:lvl5pPr>
              <a:defRPr sz="2000">
                <a:solidFill>
                  <a:schemeClr val="bg2">
                    <a:lumMod val="50000"/>
                  </a:schemeClr>
                </a:solidFill>
                <a:latin typeface="Nexa-Light" panose="01000000000000000000"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C3E8177A-3450-A672-3524-7CA2D51D6054}"/>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CFF38A2-818B-B1B4-9E19-F1AAAAEB7604}"/>
              </a:ext>
            </a:extLst>
          </p:cNvPr>
          <p:cNvSpPr>
            <a:spLocks noGrp="1"/>
          </p:cNvSpPr>
          <p:nvPr>
            <p:ph type="dt" sz="half" idx="10"/>
          </p:nvPr>
        </p:nvSpPr>
        <p:spPr/>
        <p:txBody>
          <a:bodyPr/>
          <a:lstStyle/>
          <a:p>
            <a:fld id="{C5D583C1-24EC-488D-AF12-0D3180028AF3}" type="datetime1">
              <a:rPr lang="en-GB" smtClean="0"/>
              <a:t>17/01/2025</a:t>
            </a:fld>
            <a:endParaRPr lang="en-GB"/>
          </a:p>
        </p:txBody>
      </p:sp>
      <p:sp>
        <p:nvSpPr>
          <p:cNvPr id="6" name="Footer Placeholder 5">
            <a:extLst>
              <a:ext uri="{FF2B5EF4-FFF2-40B4-BE49-F238E27FC236}">
                <a16:creationId xmlns:a16="http://schemas.microsoft.com/office/drawing/2014/main" id="{6A3BB7C3-13B6-EFC7-D954-A082C1AB4A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86874-56F0-02BD-3A56-CDDF72E26628}"/>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10" name="Straight Connector 9">
            <a:extLst>
              <a:ext uri="{FF2B5EF4-FFF2-40B4-BE49-F238E27FC236}">
                <a16:creationId xmlns:a16="http://schemas.microsoft.com/office/drawing/2014/main" id="{D481DAA9-7159-FCB3-921B-0B55F1EBACE0}"/>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948576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A3A601-AD69-BD90-F09E-80EF172EFE7D}"/>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8" name="Picture 7" descr="Logo&#10;&#10;Description automatically generated">
            <a:extLst>
              <a:ext uri="{FF2B5EF4-FFF2-40B4-BE49-F238E27FC236}">
                <a16:creationId xmlns:a16="http://schemas.microsoft.com/office/drawing/2014/main" id="{57F8D229-0EB4-A05E-9EAE-A42E73F9F4BB}"/>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sp>
        <p:nvSpPr>
          <p:cNvPr id="2" name="Title 1">
            <a:extLst>
              <a:ext uri="{FF2B5EF4-FFF2-40B4-BE49-F238E27FC236}">
                <a16:creationId xmlns:a16="http://schemas.microsoft.com/office/drawing/2014/main" id="{2A48D10C-C2AC-E9A3-0317-086591DBE393}"/>
              </a:ext>
            </a:extLst>
          </p:cNvPr>
          <p:cNvSpPr>
            <a:spLocks noGrp="1"/>
          </p:cNvSpPr>
          <p:nvPr>
            <p:ph type="title"/>
          </p:nvPr>
        </p:nvSpPr>
        <p:spPr>
          <a:xfrm>
            <a:off x="839788" y="1206501"/>
            <a:ext cx="3932237" cy="850898"/>
          </a:xfrm>
        </p:spPr>
        <p:txBody>
          <a:bodyPr anchor="b"/>
          <a:lstStyle>
            <a:lvl1pPr>
              <a:defRPr sz="3200">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DA2C8D8-EF13-9297-5883-FDD5DAECB38C}"/>
              </a:ext>
            </a:extLst>
          </p:cNvPr>
          <p:cNvSpPr>
            <a:spLocks noGrp="1"/>
          </p:cNvSpPr>
          <p:nvPr>
            <p:ph idx="1"/>
          </p:nvPr>
        </p:nvSpPr>
        <p:spPr>
          <a:xfrm>
            <a:off x="5183188" y="1206501"/>
            <a:ext cx="6172200" cy="4654550"/>
          </a:xfrm>
        </p:spPr>
        <p:txBody>
          <a:bodyPr/>
          <a:lstStyle>
            <a:lvl1pPr>
              <a:defRPr sz="3200">
                <a:solidFill>
                  <a:schemeClr val="bg2">
                    <a:lumMod val="50000"/>
                  </a:schemeClr>
                </a:solidFill>
                <a:latin typeface="Nexa-Light" panose="01000000000000000000" pitchFamily="2" charset="0"/>
              </a:defRPr>
            </a:lvl1pPr>
            <a:lvl2pPr>
              <a:defRPr sz="2800">
                <a:solidFill>
                  <a:schemeClr val="bg2">
                    <a:lumMod val="50000"/>
                  </a:schemeClr>
                </a:solidFill>
                <a:latin typeface="Nexa-Light" panose="01000000000000000000" pitchFamily="2" charset="0"/>
              </a:defRPr>
            </a:lvl2pPr>
            <a:lvl3pPr>
              <a:defRPr sz="2400">
                <a:solidFill>
                  <a:schemeClr val="bg2">
                    <a:lumMod val="50000"/>
                  </a:schemeClr>
                </a:solidFill>
                <a:latin typeface="Nexa-Light" panose="01000000000000000000" pitchFamily="2" charset="0"/>
              </a:defRPr>
            </a:lvl3pPr>
            <a:lvl4pPr>
              <a:defRPr sz="2000">
                <a:solidFill>
                  <a:schemeClr val="bg2">
                    <a:lumMod val="50000"/>
                  </a:schemeClr>
                </a:solidFill>
                <a:latin typeface="Nexa-Light" panose="01000000000000000000" pitchFamily="2" charset="0"/>
              </a:defRPr>
            </a:lvl4pPr>
            <a:lvl5pPr>
              <a:defRPr sz="2000">
                <a:solidFill>
                  <a:schemeClr val="bg2">
                    <a:lumMod val="50000"/>
                  </a:schemeClr>
                </a:solidFill>
                <a:latin typeface="Nexa-Light" panose="01000000000000000000"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C3E8177A-3450-A672-3524-7CA2D51D6054}"/>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CFF38A2-818B-B1B4-9E19-F1AAAAEB7604}"/>
              </a:ext>
            </a:extLst>
          </p:cNvPr>
          <p:cNvSpPr>
            <a:spLocks noGrp="1"/>
          </p:cNvSpPr>
          <p:nvPr>
            <p:ph type="dt" sz="half" idx="10"/>
          </p:nvPr>
        </p:nvSpPr>
        <p:spPr/>
        <p:txBody>
          <a:bodyPr/>
          <a:lstStyle/>
          <a:p>
            <a:fld id="{BCC9D752-ED99-41CC-A27A-6B4753891F78}" type="datetime1">
              <a:rPr lang="en-GB" smtClean="0"/>
              <a:t>17/01/2025</a:t>
            </a:fld>
            <a:endParaRPr lang="en-GB"/>
          </a:p>
        </p:txBody>
      </p:sp>
      <p:sp>
        <p:nvSpPr>
          <p:cNvPr id="6" name="Footer Placeholder 5">
            <a:extLst>
              <a:ext uri="{FF2B5EF4-FFF2-40B4-BE49-F238E27FC236}">
                <a16:creationId xmlns:a16="http://schemas.microsoft.com/office/drawing/2014/main" id="{6A3BB7C3-13B6-EFC7-D954-A082C1AB4A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86874-56F0-02BD-3A56-CDDF72E26628}"/>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10" name="Straight Connector 9">
            <a:extLst>
              <a:ext uri="{FF2B5EF4-FFF2-40B4-BE49-F238E27FC236}">
                <a16:creationId xmlns:a16="http://schemas.microsoft.com/office/drawing/2014/main" id="{D481DAA9-7159-FCB3-921B-0B55F1EBACE0}"/>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1" name="Group 10">
            <a:extLst>
              <a:ext uri="{FF2B5EF4-FFF2-40B4-BE49-F238E27FC236}">
                <a16:creationId xmlns:a16="http://schemas.microsoft.com/office/drawing/2014/main" id="{30C984A1-6593-853A-9B97-65F3D4B10071}"/>
              </a:ext>
            </a:extLst>
          </p:cNvPr>
          <p:cNvGrpSpPr/>
          <p:nvPr userDrawn="1"/>
        </p:nvGrpSpPr>
        <p:grpSpPr>
          <a:xfrm>
            <a:off x="7209216" y="2758227"/>
            <a:ext cx="5623593" cy="5612225"/>
            <a:chOff x="7209216" y="2758227"/>
            <a:chExt cx="5623593" cy="5612225"/>
          </a:xfrm>
        </p:grpSpPr>
        <p:pic>
          <p:nvPicPr>
            <p:cNvPr id="12" name="Picture 11">
              <a:extLst>
                <a:ext uri="{FF2B5EF4-FFF2-40B4-BE49-F238E27FC236}">
                  <a16:creationId xmlns:a16="http://schemas.microsoft.com/office/drawing/2014/main" id="{D8B8DA1D-5808-60BA-D1A1-B8EECC1B70A4}"/>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3" name="Arc 12">
              <a:extLst>
                <a:ext uri="{FF2B5EF4-FFF2-40B4-BE49-F238E27FC236}">
                  <a16:creationId xmlns:a16="http://schemas.microsoft.com/office/drawing/2014/main" id="{2B67F314-AC9F-2A3B-3561-2F1141B54268}"/>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4628375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DF6C-F99F-1AFA-98D0-D46A9AD35D48}"/>
              </a:ext>
            </a:extLst>
          </p:cNvPr>
          <p:cNvSpPr>
            <a:spLocks noGrp="1"/>
          </p:cNvSpPr>
          <p:nvPr>
            <p:ph type="title"/>
          </p:nvPr>
        </p:nvSpPr>
        <p:spPr>
          <a:xfrm>
            <a:off x="839788" y="1207476"/>
            <a:ext cx="3932237" cy="849923"/>
          </a:xfrm>
        </p:spPr>
        <p:txBody>
          <a:bodyPr anchor="b"/>
          <a:lstStyle>
            <a:lvl1pPr>
              <a:defRPr sz="3200">
                <a:solidFill>
                  <a:srgbClr val="00B0F0"/>
                </a:solidFill>
                <a:latin typeface="Nexa-Book" panose="01000000000000000000" pitchFamily="2" charset="0"/>
              </a:defRPr>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2EB44C9D-2112-79B0-4816-9E78BD29BD07}"/>
              </a:ext>
            </a:extLst>
          </p:cNvPr>
          <p:cNvSpPr>
            <a:spLocks noGrp="1"/>
          </p:cNvSpPr>
          <p:nvPr>
            <p:ph type="pic" idx="1"/>
          </p:nvPr>
        </p:nvSpPr>
        <p:spPr>
          <a:xfrm>
            <a:off x="5183188" y="1207476"/>
            <a:ext cx="6172200" cy="4653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D78CF4E-C176-9D12-7120-4D0A9F2DAE39}"/>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EFCB104-0143-327D-34B1-7151C91F2E32}"/>
              </a:ext>
            </a:extLst>
          </p:cNvPr>
          <p:cNvSpPr>
            <a:spLocks noGrp="1"/>
          </p:cNvSpPr>
          <p:nvPr>
            <p:ph type="dt" sz="half" idx="10"/>
          </p:nvPr>
        </p:nvSpPr>
        <p:spPr/>
        <p:txBody>
          <a:bodyPr/>
          <a:lstStyle/>
          <a:p>
            <a:fld id="{8234A52A-5FFC-4B7D-AEBA-AE25BC8AF4C6}" type="datetime1">
              <a:rPr lang="en-GB" smtClean="0"/>
              <a:t>17/01/2025</a:t>
            </a:fld>
            <a:endParaRPr lang="en-GB"/>
          </a:p>
        </p:txBody>
      </p:sp>
      <p:sp>
        <p:nvSpPr>
          <p:cNvPr id="6" name="Footer Placeholder 5">
            <a:extLst>
              <a:ext uri="{FF2B5EF4-FFF2-40B4-BE49-F238E27FC236}">
                <a16:creationId xmlns:a16="http://schemas.microsoft.com/office/drawing/2014/main" id="{7DCEEECE-E60B-0CC8-E29F-58D51A5130F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D191EF0-CF7E-5D1F-2062-9EBDCCA48E0B}"/>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8" name="Picture 7">
            <a:extLst>
              <a:ext uri="{FF2B5EF4-FFF2-40B4-BE49-F238E27FC236}">
                <a16:creationId xmlns:a16="http://schemas.microsoft.com/office/drawing/2014/main" id="{EAEA6701-4F96-CE0C-492C-6DFAA4D17FAE}"/>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9" name="Picture 8" descr="Logo&#10;&#10;Description automatically generated">
            <a:extLst>
              <a:ext uri="{FF2B5EF4-FFF2-40B4-BE49-F238E27FC236}">
                <a16:creationId xmlns:a16="http://schemas.microsoft.com/office/drawing/2014/main" id="{04F42B12-34D2-EC73-93B8-A643C1AB7159}"/>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cxnSp>
        <p:nvCxnSpPr>
          <p:cNvPr id="10" name="Straight Connector 9">
            <a:extLst>
              <a:ext uri="{FF2B5EF4-FFF2-40B4-BE49-F238E27FC236}">
                <a16:creationId xmlns:a16="http://schemas.microsoft.com/office/drawing/2014/main" id="{98225E6E-34E3-8E0F-A53C-AEDCE8120288}"/>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333632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ck Log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56F919E-052C-433E-9EC9-183DD8F3DDAA}" type="datetime1">
              <a:rPr lang="en-GB" smtClean="0"/>
              <a:t>17/01/2025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637" y="816637"/>
            <a:ext cx="5224725" cy="5224725"/>
          </a:xfrm>
          <a:prstGeom prst="rect">
            <a:avLst/>
          </a:prstGeom>
        </p:spPr>
      </p:pic>
    </p:spTree>
    <p:extLst>
      <p:ext uri="{BB962C8B-B14F-4D97-AF65-F5344CB8AC3E}">
        <p14:creationId xmlns:p14="http://schemas.microsoft.com/office/powerpoint/2010/main" val="172896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ck Logo Blue Backgo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AF69F4-770D-1B85-848B-D57E7B0CA147}"/>
              </a:ext>
            </a:extLst>
          </p:cNvPr>
          <p:cNvSpPr/>
          <p:nvPr userDrawn="1"/>
        </p:nvSpPr>
        <p:spPr>
          <a:xfrm>
            <a:off x="0" y="0"/>
            <a:ext cx="12192000" cy="6858000"/>
          </a:xfrm>
          <a:prstGeom prst="rect">
            <a:avLst/>
          </a:prstGeom>
          <a:gradFill flip="none" rotWithShape="1">
            <a:gsLst>
              <a:gs pos="0">
                <a:srgbClr val="00B0F0">
                  <a:shade val="30000"/>
                  <a:satMod val="115000"/>
                </a:srgbClr>
              </a:gs>
              <a:gs pos="0">
                <a:srgbClr val="00B0F0">
                  <a:shade val="67500"/>
                  <a:satMod val="115000"/>
                </a:srgbClr>
              </a:gs>
              <a:gs pos="85000">
                <a:srgbClr val="00B0F0">
                  <a:shade val="100000"/>
                  <a:satMod val="115000"/>
                </a:srgbClr>
              </a:gs>
            </a:gsLst>
            <a:path path="circle">
              <a:fillToRect l="50000" t="50000" r="50000" b="50000"/>
            </a:path>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2A95C2B-E695-4949-8CBF-F1997F01420A}" type="datetime1">
              <a:rPr lang="en-GB" smtClean="0"/>
              <a:t>17/01/2025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637" y="816637"/>
            <a:ext cx="5224725" cy="5224725"/>
          </a:xfrm>
          <a:prstGeom prst="rect">
            <a:avLst/>
          </a:prstGeom>
        </p:spPr>
      </p:pic>
    </p:spTree>
    <p:extLst>
      <p:ext uri="{BB962C8B-B14F-4D97-AF65-F5344CB8AC3E}">
        <p14:creationId xmlns:p14="http://schemas.microsoft.com/office/powerpoint/2010/main" val="21873174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White Logo Blue Backgro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6A0D65-B433-449D-A2E1-10BC8BD32A5D}"/>
              </a:ext>
            </a:extLst>
          </p:cNvPr>
          <p:cNvSpPr/>
          <p:nvPr userDrawn="1"/>
        </p:nvSpPr>
        <p:spPr>
          <a:xfrm>
            <a:off x="0" y="0"/>
            <a:ext cx="12192000" cy="6858000"/>
          </a:xfrm>
          <a:prstGeom prst="rect">
            <a:avLst/>
          </a:prstGeom>
          <a:gradFill flip="none" rotWithShape="1">
            <a:gsLst>
              <a:gs pos="0">
                <a:srgbClr val="00B0F0">
                  <a:shade val="30000"/>
                  <a:satMod val="115000"/>
                </a:srgbClr>
              </a:gs>
              <a:gs pos="0">
                <a:srgbClr val="00B0F0">
                  <a:shade val="67500"/>
                  <a:satMod val="115000"/>
                </a:srgbClr>
              </a:gs>
              <a:gs pos="44000">
                <a:srgbClr val="00B0F0">
                  <a:shade val="100000"/>
                  <a:satMod val="115000"/>
                </a:srgbClr>
              </a:gs>
            </a:gsLst>
            <a:path path="circle">
              <a:fillToRect l="50000" t="50000" r="50000" b="50000"/>
            </a:path>
            <a:tileRect/>
          </a:gra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7F2A4663-C95E-4D5B-B00A-B26339405ECD}" type="datetime1">
              <a:rPr lang="en-GB" smtClean="0"/>
              <a:t>17/01/2025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83637" y="816637"/>
            <a:ext cx="5224725" cy="5224725"/>
          </a:xfrm>
          <a:prstGeom prst="rect">
            <a:avLst/>
          </a:prstGeom>
        </p:spPr>
      </p:pic>
    </p:spTree>
    <p:extLst>
      <p:ext uri="{BB962C8B-B14F-4D97-AF65-F5344CB8AC3E}">
        <p14:creationId xmlns:p14="http://schemas.microsoft.com/office/powerpoint/2010/main" val="42446225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White Logo White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C6D7D256-58A9-4812-BF03-82C170F8588A}" type="datetime1">
              <a:rPr lang="en-GB" smtClean="0"/>
              <a:t>17/01/2025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83636" y="816636"/>
            <a:ext cx="5224725" cy="5224725"/>
          </a:xfrm>
          <a:prstGeom prst="rect">
            <a:avLst/>
          </a:prstGeom>
        </p:spPr>
      </p:pic>
      <p:sp>
        <p:nvSpPr>
          <p:cNvPr id="8" name="Oval 7">
            <a:extLst>
              <a:ext uri="{FF2B5EF4-FFF2-40B4-BE49-F238E27FC236}">
                <a16:creationId xmlns:a16="http://schemas.microsoft.com/office/drawing/2014/main" id="{9CF1ACE1-D73B-D8C2-A924-FC1C935A2DAE}"/>
              </a:ext>
            </a:extLst>
          </p:cNvPr>
          <p:cNvSpPr/>
          <p:nvPr userDrawn="1"/>
        </p:nvSpPr>
        <p:spPr>
          <a:xfrm>
            <a:off x="3483636" y="816637"/>
            <a:ext cx="5224725" cy="5224725"/>
          </a:xfrm>
          <a:prstGeom prst="ellipse">
            <a:avLst/>
          </a:prstGeom>
          <a:noFill/>
          <a:ln w="38100">
            <a:solidFill>
              <a:srgbClr val="01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1785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Simple Grey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7AE2609E-3E26-4D70-9FF7-FD1CA47A253C}" type="datetime1">
              <a:rPr lang="en-GB" smtClean="0"/>
              <a:t>17/01/2025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Content Placeholder 3" descr="Diagram, engineering drawing&#10;&#10;Description automatically generated">
            <a:extLst>
              <a:ext uri="{FF2B5EF4-FFF2-40B4-BE49-F238E27FC236}">
                <a16:creationId xmlns:a16="http://schemas.microsoft.com/office/drawing/2014/main" id="{D75D2FB5-A6FD-7717-B985-1C45B2677747}"/>
              </a:ext>
            </a:extLst>
          </p:cNvPr>
          <p:cNvPicPr>
            <a:picLocks noChangeAspect="1"/>
          </p:cNvPicPr>
          <p:nvPr userDrawn="1"/>
        </p:nvPicPr>
        <p:blipFill>
          <a:blip r:embed="rId4">
            <a:clrChange>
              <a:clrFrom>
                <a:srgbClr val="FFFFFF"/>
              </a:clrFrom>
              <a:clrTo>
                <a:srgbClr val="FFFFFF">
                  <a:alpha val="0"/>
                </a:srgbClr>
              </a:clrTo>
            </a:clrChange>
            <a:alphaModFix amt="12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cxnSp>
        <p:nvCxnSpPr>
          <p:cNvPr id="7" name="Straight Connector 6">
            <a:extLst>
              <a:ext uri="{FF2B5EF4-FFF2-40B4-BE49-F238E27FC236}">
                <a16:creationId xmlns:a16="http://schemas.microsoft.com/office/drawing/2014/main" id="{9EA7E8DB-A4AC-8027-9A53-75C66510D5D0}"/>
              </a:ext>
            </a:extLst>
          </p:cNvPr>
          <p:cNvCxnSpPr>
            <a:cxnSpLocks noChangeShapeType="1"/>
          </p:cNvCxnSpPr>
          <p:nvPr userDrawn="1"/>
        </p:nvCxnSpPr>
        <p:spPr bwMode="auto">
          <a:xfrm>
            <a:off x="3402038" y="3509963"/>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1" name="TextBox 10">
            <a:extLst>
              <a:ext uri="{FF2B5EF4-FFF2-40B4-BE49-F238E27FC236}">
                <a16:creationId xmlns:a16="http://schemas.microsoft.com/office/drawing/2014/main" id="{D7629CA6-0662-2D71-1B21-AE49055667F6}"/>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213467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Tree>
    <p:extLst>
      <p:ext uri="{BB962C8B-B14F-4D97-AF65-F5344CB8AC3E}">
        <p14:creationId xmlns:p14="http://schemas.microsoft.com/office/powerpoint/2010/main" val="4050103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Simple Grey 3">
    <p:spTree>
      <p:nvGrpSpPr>
        <p:cNvPr id="1" name=""/>
        <p:cNvGrpSpPr/>
        <p:nvPr/>
      </p:nvGrpSpPr>
      <p:grpSpPr>
        <a:xfrm>
          <a:off x="0" y="0"/>
          <a:ext cx="0" cy="0"/>
          <a:chOff x="0" y="0"/>
          <a:chExt cx="0" cy="0"/>
        </a:xfrm>
      </p:grpSpPr>
      <p:pic>
        <p:nvPicPr>
          <p:cNvPr id="10" name="Content Placeholder 3" descr="Diagram, engineering drawing&#10;&#10;Description automatically generated">
            <a:extLst>
              <a:ext uri="{FF2B5EF4-FFF2-40B4-BE49-F238E27FC236}">
                <a16:creationId xmlns:a16="http://schemas.microsoft.com/office/drawing/2014/main" id="{E1C1C02C-18E1-780A-8763-41AE0F2917BC}"/>
              </a:ext>
            </a:extLst>
          </p:cNvPr>
          <p:cNvPicPr>
            <a:picLocks noChangeAspect="1"/>
          </p:cNvPicPr>
          <p:nvPr userDrawn="1"/>
        </p:nvPicPr>
        <p:blipFill>
          <a:blip r:embed="rId2">
            <a:clrChange>
              <a:clrFrom>
                <a:srgbClr val="FFFFFF"/>
              </a:clrFrom>
              <a:clrTo>
                <a:srgbClr val="FFFFFF">
                  <a:alpha val="0"/>
                </a:srgbClr>
              </a:clrTo>
            </a:clrChange>
            <a:alphaModFix amt="12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3454400" y="2500833"/>
            <a:ext cx="4347501" cy="565735"/>
          </a:xfrm>
        </p:spPr>
        <p:txBody>
          <a:bodyPr anchor="b">
            <a:normAutofit/>
          </a:bodyPr>
          <a:lstStyle>
            <a:lvl1pPr algn="ctr">
              <a:defRPr sz="3000" spc="150" baseline="0">
                <a:solidFill>
                  <a:schemeClr val="bg2">
                    <a:lumMod val="50000"/>
                  </a:schemeClr>
                </a:solidFill>
                <a:latin typeface="Nexa-Bold" panose="01000000000000000000" pitchFamily="2"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142992"/>
            <a:ext cx="9144000" cy="1655762"/>
          </a:xfrm>
        </p:spPr>
        <p:txBody>
          <a:bodyPr>
            <a:normAutofit/>
          </a:bodyPr>
          <a:lstStyle>
            <a:lvl1pPr marL="0" indent="0" algn="ctr">
              <a:buNone/>
              <a:defRPr sz="20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54AAF362-0BAE-4C86-A284-78B8F82192E1}" type="datetime1">
              <a:rPr lang="en-GB" smtClean="0"/>
              <a:t>17/01/2025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1" name="TextBox 10">
            <a:extLst>
              <a:ext uri="{FF2B5EF4-FFF2-40B4-BE49-F238E27FC236}">
                <a16:creationId xmlns:a16="http://schemas.microsoft.com/office/drawing/2014/main" id="{24644F0A-52D2-552F-0A18-5EBE0472DC5E}"/>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74111F31-A7FB-AB43-EE29-2BCF7DB70B07}"/>
              </a:ext>
            </a:extLst>
          </p:cNvPr>
          <p:cNvCxnSpPr>
            <a:cxnSpLocks noChangeShapeType="1"/>
          </p:cNvCxnSpPr>
          <p:nvPr userDrawn="1"/>
        </p:nvCxnSpPr>
        <p:spPr bwMode="auto">
          <a:xfrm>
            <a:off x="3059138" y="3066568"/>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0448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Simple Logo Blu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661D-AEBD-17AC-4B6C-4A3EDB784FB3}"/>
              </a:ext>
            </a:extLst>
          </p:cNvPr>
          <p:cNvPicPr>
            <a:picLocks noChangeAspect="1"/>
          </p:cNvPicPr>
          <p:nvPr userDrawn="1"/>
        </p:nvPicPr>
        <p:blipFill rotWithShape="1">
          <a:blip r:embed="rId2">
            <a:grayscl/>
            <a:alphaModFix amt="20000"/>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0" name="Arc 9">
            <a:extLst>
              <a:ext uri="{FF2B5EF4-FFF2-40B4-BE49-F238E27FC236}">
                <a16:creationId xmlns:a16="http://schemas.microsoft.com/office/drawing/2014/main" id="{7A42C6AB-54B1-13FD-E709-ED01A315E46D}"/>
              </a:ext>
            </a:extLst>
          </p:cNvPr>
          <p:cNvSpPr/>
          <p:nvPr userDrawn="1"/>
        </p:nvSpPr>
        <p:spPr>
          <a:xfrm rot="16200000">
            <a:off x="5175955" y="1072085"/>
            <a:ext cx="7920404" cy="7920404"/>
          </a:xfrm>
          <a:prstGeom prst="arc">
            <a:avLst>
              <a:gd name="adj1" fmla="val 14553369"/>
              <a:gd name="adj2" fmla="val 3028724"/>
            </a:avLst>
          </a:prstGeom>
          <a:ln>
            <a:solidFill>
              <a:schemeClr val="accent3">
                <a:alpha val="3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CCDF8AC1-24CB-49AD-95F1-0ED49E0CF88B}" type="datetime1">
              <a:rPr lang="en-GB" smtClean="0"/>
              <a:t>17/01/2025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252695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Simple Logo Grey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661D-AEBD-17AC-4B6C-4A3EDB784FB3}"/>
              </a:ext>
            </a:extLst>
          </p:cNvPr>
          <p:cNvPicPr>
            <a:picLocks noChangeAspect="1"/>
          </p:cNvPicPr>
          <p:nvPr userDrawn="1"/>
        </p:nvPicPr>
        <p:blipFill rotWithShape="1">
          <a:blip r:embed="rId2">
            <a:grayscl/>
            <a:alphaModFix amt="20000"/>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0" name="Arc 9">
            <a:extLst>
              <a:ext uri="{FF2B5EF4-FFF2-40B4-BE49-F238E27FC236}">
                <a16:creationId xmlns:a16="http://schemas.microsoft.com/office/drawing/2014/main" id="{7A42C6AB-54B1-13FD-E709-ED01A315E46D}"/>
              </a:ext>
            </a:extLst>
          </p:cNvPr>
          <p:cNvSpPr/>
          <p:nvPr userDrawn="1"/>
        </p:nvSpPr>
        <p:spPr>
          <a:xfrm rot="16200000">
            <a:off x="5175955" y="1072085"/>
            <a:ext cx="7920404" cy="7920404"/>
          </a:xfrm>
          <a:prstGeom prst="arc">
            <a:avLst>
              <a:gd name="adj1" fmla="val 14553369"/>
              <a:gd name="adj2" fmla="val 3028724"/>
            </a:avLst>
          </a:prstGeom>
          <a:ln>
            <a:solidFill>
              <a:schemeClr val="accent3">
                <a:alpha val="3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FFFC7624-909C-49E5-833B-3B50028011A6}" type="datetime1">
              <a:rPr lang="en-GB" smtClean="0"/>
              <a:t>17/01/2025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797332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Logo White/Blu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16493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Simple Logo White/Blue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0" name="Arc 9">
            <a:extLst>
              <a:ext uri="{FF2B5EF4-FFF2-40B4-BE49-F238E27FC236}">
                <a16:creationId xmlns:a16="http://schemas.microsoft.com/office/drawing/2014/main" id="{61F30BF6-4AB5-5793-16E3-01544A52D6F8}"/>
              </a:ext>
            </a:extLst>
          </p:cNvPr>
          <p:cNvSpPr/>
          <p:nvPr userDrawn="1"/>
        </p:nvSpPr>
        <p:spPr>
          <a:xfrm rot="16200000">
            <a:off x="5175955" y="1072085"/>
            <a:ext cx="7920404" cy="7920404"/>
          </a:xfrm>
          <a:prstGeom prst="arc">
            <a:avLst>
              <a:gd name="adj1" fmla="val 14553369"/>
              <a:gd name="adj2" fmla="val 3028724"/>
            </a:avLst>
          </a:prstGeom>
          <a:ln>
            <a:solidFill>
              <a:srgbClr val="00B0F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51035886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E79A1B-8910-5BC1-CF92-B38FE72CB2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8646328-37A7-2676-1096-E57A9505D4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AF5011-76B3-0174-3A68-9C86EC07D8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32B9B8-A3FC-4F5B-BF7F-E5C410C92EE9}" type="datetime1">
              <a:rPr lang="en-GB" smtClean="0"/>
              <a:t>17/01/2025</a:t>
            </a:fld>
            <a:endParaRPr lang="en-GB"/>
          </a:p>
        </p:txBody>
      </p:sp>
      <p:sp>
        <p:nvSpPr>
          <p:cNvPr id="5" name="Footer Placeholder 4">
            <a:extLst>
              <a:ext uri="{FF2B5EF4-FFF2-40B4-BE49-F238E27FC236}">
                <a16:creationId xmlns:a16="http://schemas.microsoft.com/office/drawing/2014/main" id="{33A66A41-F04C-56FA-AB94-EC92BB1FF8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D5F6920-6913-6447-389F-BACD3E6EE7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4D00A0-B5A4-4974-B922-5D8D8E00DFDF}" type="slidenum">
              <a:rPr lang="en-GB" smtClean="0"/>
              <a:t>‹#›</a:t>
            </a:fld>
            <a:endParaRPr lang="en-GB"/>
          </a:p>
        </p:txBody>
      </p:sp>
    </p:spTree>
    <p:extLst>
      <p:ext uri="{BB962C8B-B14F-4D97-AF65-F5344CB8AC3E}">
        <p14:creationId xmlns:p14="http://schemas.microsoft.com/office/powerpoint/2010/main" val="210080840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66" r:id="rId3"/>
    <p:sldLayoutId id="2147483670" r:id="rId4"/>
    <p:sldLayoutId id="2147483676" r:id="rId5"/>
    <p:sldLayoutId id="2147483667" r:id="rId6"/>
    <p:sldLayoutId id="2147483671" r:id="rId7"/>
    <p:sldLayoutId id="2147483660" r:id="rId8"/>
    <p:sldLayoutId id="2147483665" r:id="rId9"/>
    <p:sldLayoutId id="2147483672" r:id="rId10"/>
    <p:sldLayoutId id="2147483673" r:id="rId11"/>
    <p:sldLayoutId id="2147483664" r:id="rId12"/>
    <p:sldLayoutId id="2147483661" r:id="rId13"/>
    <p:sldLayoutId id="2147483662" r:id="rId14"/>
    <p:sldLayoutId id="2147483674" r:id="rId15"/>
    <p:sldLayoutId id="2147483675" r:id="rId16"/>
    <p:sldLayoutId id="2147483663" r:id="rId17"/>
    <p:sldLayoutId id="2147483691" r:id="rId18"/>
    <p:sldLayoutId id="2147483677" r:id="rId19"/>
    <p:sldLayoutId id="2147483679" r:id="rId20"/>
    <p:sldLayoutId id="2147483678" r:id="rId21"/>
    <p:sldLayoutId id="2147483680" r:id="rId22"/>
    <p:sldLayoutId id="2147483681" r:id="rId23"/>
    <p:sldLayoutId id="2147483692" r:id="rId24"/>
    <p:sldLayoutId id="2147483682" r:id="rId25"/>
    <p:sldLayoutId id="2147483683" r:id="rId26"/>
    <p:sldLayoutId id="2147483693" r:id="rId27"/>
    <p:sldLayoutId id="2147483685" r:id="rId28"/>
    <p:sldLayoutId id="2147483684" r:id="rId29"/>
    <p:sldLayoutId id="2147483687" r:id="rId30"/>
    <p:sldLayoutId id="2147483686" r:id="rId31"/>
    <p:sldLayoutId id="2147483688" r:id="rId32"/>
    <p:sldLayoutId id="2147483695" r:id="rId33"/>
    <p:sldLayoutId id="2147483689" r:id="rId34"/>
    <p:sldLayoutId id="2147483690" r:id="rId35"/>
    <p:sldLayoutId id="2147483696" r:id="rId36"/>
    <p:sldLayoutId id="2147483698" r:id="rId37"/>
    <p:sldLayoutId id="2147483697" r:id="rId38"/>
    <p:sldLayoutId id="2147483699" r:id="rId39"/>
    <p:sldLayoutId id="2147483700" r:id="rId4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8.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hyperlink" Target="https://docs.ros.org/en/humble/Installation/Ubuntu-Install-Debs.html" TargetMode="External"/><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Layout" Target="../slideLayouts/slideLayout22.xml"/><Relationship Id="rId4" Type="http://schemas.openxmlformats.org/officeDocument/2006/relationships/image" Target="../media/image42.sv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2.xml"/><Relationship Id="rId5" Type="http://schemas.openxmlformats.org/officeDocument/2006/relationships/image" Target="../media/image49.sv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2.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8.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18.xml"/><Relationship Id="rId5" Type="http://schemas.openxmlformats.org/officeDocument/2006/relationships/image" Target="../media/image74.svg"/><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E4DC-DD7F-211F-9CA9-D5A3A1317963}"/>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B3F67557-7A81-F505-707D-0660465841E3}"/>
              </a:ext>
            </a:extLst>
          </p:cNvPr>
          <p:cNvSpPr>
            <a:spLocks noGrp="1"/>
          </p:cNvSpPr>
          <p:nvPr>
            <p:ph type="subTitle" idx="1"/>
          </p:nvPr>
        </p:nvSpPr>
        <p:spPr/>
        <p:txBody>
          <a:bodyPr/>
          <a:lstStyle/>
          <a:p>
            <a:r>
              <a:rPr lang="en-GB" dirty="0"/>
              <a:t>Introduction</a:t>
            </a:r>
          </a:p>
        </p:txBody>
      </p:sp>
    </p:spTree>
    <p:extLst>
      <p:ext uri="{BB962C8B-B14F-4D97-AF65-F5344CB8AC3E}">
        <p14:creationId xmlns:p14="http://schemas.microsoft.com/office/powerpoint/2010/main" val="3127156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6ED4-D2BA-C400-596D-8720E989ECC4}"/>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73EA22F8-3BBD-85E8-F585-7335200111EE}"/>
              </a:ext>
            </a:extLst>
          </p:cNvPr>
          <p:cNvSpPr>
            <a:spLocks noGrp="1"/>
          </p:cNvSpPr>
          <p:nvPr>
            <p:ph type="subTitle" idx="1"/>
          </p:nvPr>
        </p:nvSpPr>
        <p:spPr/>
        <p:txBody>
          <a:bodyPr/>
          <a:lstStyle/>
          <a:p>
            <a:r>
              <a:rPr lang="en-GB" dirty="0"/>
              <a:t>ROS Architecture</a:t>
            </a:r>
          </a:p>
        </p:txBody>
      </p:sp>
    </p:spTree>
    <p:extLst>
      <p:ext uri="{BB962C8B-B14F-4D97-AF65-F5344CB8AC3E}">
        <p14:creationId xmlns:p14="http://schemas.microsoft.com/office/powerpoint/2010/main" val="858826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EFBA3E-A4F0-B387-33B9-8CCAC1305534}"/>
              </a:ext>
            </a:extLst>
          </p:cNvPr>
          <p:cNvSpPr>
            <a:spLocks noGrp="1"/>
          </p:cNvSpPr>
          <p:nvPr>
            <p:ph sz="half" idx="1"/>
          </p:nvPr>
        </p:nvSpPr>
        <p:spPr/>
        <p:txBody>
          <a:bodyPr>
            <a:normAutofit lnSpcReduction="10000"/>
          </a:bodyPr>
          <a:lstStyle/>
          <a:p>
            <a:pPr marL="0" indent="0">
              <a:lnSpc>
                <a:spcPct val="150000"/>
              </a:lnSpc>
              <a:buNone/>
            </a:pPr>
            <a:r>
              <a:rPr lang="en-GB" sz="1800" b="1" dirty="0"/>
              <a:t>Communication Model</a:t>
            </a:r>
          </a:p>
          <a:p>
            <a:pPr>
              <a:lnSpc>
                <a:spcPct val="150000"/>
              </a:lnSpc>
            </a:pPr>
            <a:r>
              <a:rPr lang="en-GB" sz="1600" dirty="0"/>
              <a:t>ROS communication model is loosely based on the previous analogy.</a:t>
            </a:r>
          </a:p>
          <a:p>
            <a:pPr>
              <a:lnSpc>
                <a:spcPct val="150000"/>
              </a:lnSpc>
            </a:pPr>
            <a:r>
              <a:rPr lang="en-GB" sz="1600" dirty="0"/>
              <a:t>Where the persons may represent </a:t>
            </a:r>
            <a:r>
              <a:rPr lang="en-US" sz="1600" dirty="0"/>
              <a:t>a piece of software (code) that acts as an element in the network called “Nodes”.</a:t>
            </a:r>
          </a:p>
          <a:p>
            <a:pPr>
              <a:lnSpc>
                <a:spcPct val="150000"/>
              </a:lnSpc>
            </a:pPr>
            <a:r>
              <a:rPr lang="en-US" sz="1600" dirty="0"/>
              <a:t> Sharing messages (data) amongst these Nodes is done via topics and subscribers. </a:t>
            </a:r>
          </a:p>
          <a:p>
            <a:pPr>
              <a:lnSpc>
                <a:spcPct val="150000"/>
              </a:lnSpc>
            </a:pPr>
            <a:r>
              <a:rPr lang="en-GB" sz="1600" dirty="0"/>
              <a:t>ROS offers three different communication architectures </a:t>
            </a:r>
            <a:r>
              <a:rPr lang="en-GB" sz="1400" b="1" dirty="0"/>
              <a:t>Publisher-Subscriber, Services or Actions.</a:t>
            </a:r>
            <a:endParaRPr lang="en-GB" sz="1400" dirty="0"/>
          </a:p>
        </p:txBody>
      </p:sp>
      <p:sp>
        <p:nvSpPr>
          <p:cNvPr id="4" name="Slide Number Placeholder 3">
            <a:extLst>
              <a:ext uri="{FF2B5EF4-FFF2-40B4-BE49-F238E27FC236}">
                <a16:creationId xmlns:a16="http://schemas.microsoft.com/office/drawing/2014/main" id="{71465EC9-CF83-702A-B3D1-B773703DB0BE}"/>
              </a:ext>
            </a:extLst>
          </p:cNvPr>
          <p:cNvSpPr>
            <a:spLocks noGrp="1"/>
          </p:cNvSpPr>
          <p:nvPr>
            <p:ph type="sldNum" sz="quarter" idx="12"/>
          </p:nvPr>
        </p:nvSpPr>
        <p:spPr/>
        <p:txBody>
          <a:bodyPr/>
          <a:lstStyle/>
          <a:p>
            <a:fld id="{E33F180C-7AC5-428A-9DBB-8DF57BA31570}" type="slidenum">
              <a:rPr lang="en-GB" smtClean="0"/>
              <a:t>11</a:t>
            </a:fld>
            <a:endParaRPr lang="en-GB"/>
          </a:p>
        </p:txBody>
      </p:sp>
      <p:sp>
        <p:nvSpPr>
          <p:cNvPr id="2" name="Title 1">
            <a:extLst>
              <a:ext uri="{FF2B5EF4-FFF2-40B4-BE49-F238E27FC236}">
                <a16:creationId xmlns:a16="http://schemas.microsoft.com/office/drawing/2014/main" id="{D3BA641A-A1CE-717B-B900-516AC9EDFC13}"/>
              </a:ext>
            </a:extLst>
          </p:cNvPr>
          <p:cNvSpPr>
            <a:spLocks noGrp="1"/>
          </p:cNvSpPr>
          <p:nvPr>
            <p:ph type="title"/>
          </p:nvPr>
        </p:nvSpPr>
        <p:spPr/>
        <p:txBody>
          <a:bodyPr/>
          <a:lstStyle/>
          <a:p>
            <a:r>
              <a:rPr lang="en-GB" dirty="0"/>
              <a:t>How ROS Works</a:t>
            </a:r>
          </a:p>
        </p:txBody>
      </p:sp>
      <p:pic>
        <p:nvPicPr>
          <p:cNvPr id="64" name="Picture 63">
            <a:extLst>
              <a:ext uri="{FF2B5EF4-FFF2-40B4-BE49-F238E27FC236}">
                <a16:creationId xmlns:a16="http://schemas.microsoft.com/office/drawing/2014/main" id="{E6187038-7EA4-23FA-5A42-90DD8D97254A}"/>
              </a:ext>
            </a:extLst>
          </p:cNvPr>
          <p:cNvPicPr>
            <a:picLocks noChangeAspect="1"/>
          </p:cNvPicPr>
          <p:nvPr/>
        </p:nvPicPr>
        <p:blipFill>
          <a:blip r:embed="rId2"/>
          <a:stretch>
            <a:fillRect/>
          </a:stretch>
        </p:blipFill>
        <p:spPr>
          <a:xfrm>
            <a:off x="7029449" y="1419065"/>
            <a:ext cx="4192897" cy="2056389"/>
          </a:xfrm>
          <a:prstGeom prst="rect">
            <a:avLst/>
          </a:prstGeom>
        </p:spPr>
      </p:pic>
      <p:pic>
        <p:nvPicPr>
          <p:cNvPr id="96" name="Picture 95">
            <a:extLst>
              <a:ext uri="{FF2B5EF4-FFF2-40B4-BE49-F238E27FC236}">
                <a16:creationId xmlns:a16="http://schemas.microsoft.com/office/drawing/2014/main" id="{DCDF6551-A73D-4864-6BB7-DE6947761D83}"/>
              </a:ext>
            </a:extLst>
          </p:cNvPr>
          <p:cNvPicPr>
            <a:picLocks noChangeAspect="1"/>
          </p:cNvPicPr>
          <p:nvPr/>
        </p:nvPicPr>
        <p:blipFill>
          <a:blip r:embed="rId3"/>
          <a:stretch>
            <a:fillRect/>
          </a:stretch>
        </p:blipFill>
        <p:spPr>
          <a:xfrm>
            <a:off x="7029450" y="4025226"/>
            <a:ext cx="4192896" cy="2456984"/>
          </a:xfrm>
          <a:prstGeom prst="rect">
            <a:avLst/>
          </a:prstGeom>
        </p:spPr>
      </p:pic>
    </p:spTree>
    <p:extLst>
      <p:ext uri="{BB962C8B-B14F-4D97-AF65-F5344CB8AC3E}">
        <p14:creationId xmlns:p14="http://schemas.microsoft.com/office/powerpoint/2010/main" val="515203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AE523F-58AE-849F-01DE-FB3D8FA23B43}"/>
              </a:ext>
            </a:extLst>
          </p:cNvPr>
          <p:cNvSpPr>
            <a:spLocks noGrp="1"/>
          </p:cNvSpPr>
          <p:nvPr>
            <p:ph sz="half" idx="1"/>
          </p:nvPr>
        </p:nvSpPr>
        <p:spPr/>
        <p:txBody>
          <a:bodyPr>
            <a:normAutofit/>
          </a:bodyPr>
          <a:lstStyle/>
          <a:p>
            <a:pPr>
              <a:lnSpc>
                <a:spcPct val="150000"/>
              </a:lnSpc>
            </a:pPr>
            <a:r>
              <a:rPr lang="en-US" sz="1600" dirty="0"/>
              <a:t>Fundamental ROS 2 element that serves a single, modular purpose in a robotics system</a:t>
            </a:r>
          </a:p>
          <a:p>
            <a:pPr lvl="1">
              <a:lnSpc>
                <a:spcPct val="150000"/>
              </a:lnSpc>
            </a:pPr>
            <a:r>
              <a:rPr lang="en-US" sz="1600" dirty="0"/>
              <a:t>Wheel control</a:t>
            </a:r>
          </a:p>
          <a:p>
            <a:pPr lvl="1">
              <a:lnSpc>
                <a:spcPct val="150000"/>
              </a:lnSpc>
            </a:pPr>
            <a:r>
              <a:rPr lang="en-US" sz="1600" dirty="0"/>
              <a:t>Camera</a:t>
            </a:r>
          </a:p>
          <a:p>
            <a:pPr lvl="1">
              <a:lnSpc>
                <a:spcPct val="150000"/>
              </a:lnSpc>
            </a:pPr>
            <a:r>
              <a:rPr lang="en-US" sz="1600" dirty="0"/>
              <a:t>Processing</a:t>
            </a:r>
          </a:p>
        </p:txBody>
      </p:sp>
      <p:sp>
        <p:nvSpPr>
          <p:cNvPr id="3" name="Content Placeholder 2">
            <a:extLst>
              <a:ext uri="{FF2B5EF4-FFF2-40B4-BE49-F238E27FC236}">
                <a16:creationId xmlns:a16="http://schemas.microsoft.com/office/drawing/2014/main" id="{9ED8DFB1-F572-91DD-A0B0-7C3E74F87E01}"/>
              </a:ext>
            </a:extLst>
          </p:cNvPr>
          <p:cNvSpPr>
            <a:spLocks noGrp="1"/>
          </p:cNvSpPr>
          <p:nvPr>
            <p:ph sz="half" idx="2"/>
          </p:nvPr>
        </p:nvSpPr>
        <p:spPr/>
        <p:txBody>
          <a:bodyPr/>
          <a:lstStyle/>
          <a:p>
            <a:pPr>
              <a:lnSpc>
                <a:spcPct val="150000"/>
              </a:lnSpc>
            </a:pPr>
            <a:r>
              <a:rPr lang="en-US" sz="1600" dirty="0"/>
              <a:t>It is a piece of software that acts as an element in the network. </a:t>
            </a:r>
          </a:p>
          <a:p>
            <a:pPr>
              <a:lnSpc>
                <a:spcPct val="150000"/>
              </a:lnSpc>
            </a:pPr>
            <a:r>
              <a:rPr lang="en-US" sz="1600" dirty="0"/>
              <a:t>Executes part of a code and can be programmed in C++ or Python.</a:t>
            </a:r>
          </a:p>
          <a:p>
            <a:endParaRPr lang="en-US" dirty="0"/>
          </a:p>
        </p:txBody>
      </p:sp>
      <p:sp>
        <p:nvSpPr>
          <p:cNvPr id="4" name="Slide Number Placeholder 3">
            <a:extLst>
              <a:ext uri="{FF2B5EF4-FFF2-40B4-BE49-F238E27FC236}">
                <a16:creationId xmlns:a16="http://schemas.microsoft.com/office/drawing/2014/main" id="{B50F20FF-C715-F017-4A1C-B91747354590}"/>
              </a:ext>
            </a:extLst>
          </p:cNvPr>
          <p:cNvSpPr>
            <a:spLocks noGrp="1"/>
          </p:cNvSpPr>
          <p:nvPr>
            <p:ph type="sldNum" sz="quarter" idx="12"/>
          </p:nvPr>
        </p:nvSpPr>
        <p:spPr/>
        <p:txBody>
          <a:bodyPr/>
          <a:lstStyle/>
          <a:p>
            <a:fld id="{E33F180C-7AC5-428A-9DBB-8DF57BA31570}" type="slidenum">
              <a:rPr lang="en-GB" smtClean="0"/>
              <a:t>12</a:t>
            </a:fld>
            <a:endParaRPr lang="en-GB"/>
          </a:p>
        </p:txBody>
      </p:sp>
      <p:sp>
        <p:nvSpPr>
          <p:cNvPr id="5" name="Title 4">
            <a:extLst>
              <a:ext uri="{FF2B5EF4-FFF2-40B4-BE49-F238E27FC236}">
                <a16:creationId xmlns:a16="http://schemas.microsoft.com/office/drawing/2014/main" id="{8043A966-6013-84F1-85E7-DF6B23D54496}"/>
              </a:ext>
            </a:extLst>
          </p:cNvPr>
          <p:cNvSpPr>
            <a:spLocks noGrp="1"/>
          </p:cNvSpPr>
          <p:nvPr>
            <p:ph type="title"/>
          </p:nvPr>
        </p:nvSpPr>
        <p:spPr/>
        <p:txBody>
          <a:bodyPr/>
          <a:lstStyle/>
          <a:p>
            <a:r>
              <a:rPr lang="en-US" dirty="0"/>
              <a:t>Nodes</a:t>
            </a:r>
          </a:p>
        </p:txBody>
      </p:sp>
      <p:pic>
        <p:nvPicPr>
          <p:cNvPr id="8" name="Content Placeholder 6">
            <a:extLst>
              <a:ext uri="{FF2B5EF4-FFF2-40B4-BE49-F238E27FC236}">
                <a16:creationId xmlns:a16="http://schemas.microsoft.com/office/drawing/2014/main" id="{DFDF6A93-2D7C-4F4A-16DE-EC0748DCDE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1208986" y="4001294"/>
            <a:ext cx="9621628" cy="2780672"/>
          </a:xfrm>
          <a:prstGeom prst="rect">
            <a:avLst/>
          </a:prstGeom>
        </p:spPr>
      </p:pic>
    </p:spTree>
    <p:extLst>
      <p:ext uri="{BB962C8B-B14F-4D97-AF65-F5344CB8AC3E}">
        <p14:creationId xmlns:p14="http://schemas.microsoft.com/office/powerpoint/2010/main" val="834713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33C7BA-7DBF-360B-9E9F-A818DF7C94BA}"/>
              </a:ext>
            </a:extLst>
          </p:cNvPr>
          <p:cNvSpPr>
            <a:spLocks noGrp="1"/>
          </p:cNvSpPr>
          <p:nvPr>
            <p:ph sz="half" idx="1"/>
          </p:nvPr>
        </p:nvSpPr>
        <p:spPr/>
        <p:txBody>
          <a:bodyPr>
            <a:normAutofit/>
          </a:bodyPr>
          <a:lstStyle/>
          <a:p>
            <a:pPr>
              <a:lnSpc>
                <a:spcPct val="150000"/>
              </a:lnSpc>
            </a:pPr>
            <a:r>
              <a:rPr lang="en-US" sz="1900" dirty="0"/>
              <a:t>Topics or Buses, are a vital element of the ROS graph that act as a bus for nodes to exchange messages.</a:t>
            </a:r>
          </a:p>
          <a:p>
            <a:pPr>
              <a:lnSpc>
                <a:spcPct val="150000"/>
              </a:lnSpc>
            </a:pPr>
            <a:r>
              <a:rPr lang="en-US" sz="1900" dirty="0"/>
              <a:t>Topics are one of the main ways in which data is moved between nodes and therefore between different parts of the system.</a:t>
            </a:r>
          </a:p>
          <a:p>
            <a:endParaRPr lang="en-US" dirty="0"/>
          </a:p>
        </p:txBody>
      </p:sp>
      <p:pic>
        <p:nvPicPr>
          <p:cNvPr id="6" name="Content Placeholder 5">
            <a:extLst>
              <a:ext uri="{FF2B5EF4-FFF2-40B4-BE49-F238E27FC236}">
                <a16:creationId xmlns:a16="http://schemas.microsoft.com/office/drawing/2014/main" id="{E9355511-B078-B24E-3CAA-6C210090B2FB}"/>
              </a:ext>
            </a:extLst>
          </p:cNvPr>
          <p:cNvPicPr>
            <a:picLocks noGrp="1" noChangeAspect="1"/>
          </p:cNvPicPr>
          <p:nvPr>
            <p:ph sz="half" idx="2"/>
          </p:nvPr>
        </p:nvPicPr>
        <p:blipFill>
          <a:blip r:embed="rId2"/>
          <a:stretch>
            <a:fillRect/>
          </a:stretch>
        </p:blipFill>
        <p:spPr>
          <a:xfrm>
            <a:off x="6172200" y="2559590"/>
            <a:ext cx="5181600" cy="2883408"/>
          </a:xfrm>
          <a:prstGeom prst="rect">
            <a:avLst/>
          </a:prstGeom>
        </p:spPr>
      </p:pic>
      <p:sp>
        <p:nvSpPr>
          <p:cNvPr id="4" name="Slide Number Placeholder 3">
            <a:extLst>
              <a:ext uri="{FF2B5EF4-FFF2-40B4-BE49-F238E27FC236}">
                <a16:creationId xmlns:a16="http://schemas.microsoft.com/office/drawing/2014/main" id="{5E1AF202-B8B2-3691-E6D5-8FBE5F36D3C0}"/>
              </a:ext>
            </a:extLst>
          </p:cNvPr>
          <p:cNvSpPr>
            <a:spLocks noGrp="1"/>
          </p:cNvSpPr>
          <p:nvPr>
            <p:ph type="sldNum" sz="quarter" idx="12"/>
          </p:nvPr>
        </p:nvSpPr>
        <p:spPr/>
        <p:txBody>
          <a:bodyPr/>
          <a:lstStyle/>
          <a:p>
            <a:fld id="{E33F180C-7AC5-428A-9DBB-8DF57BA31570}" type="slidenum">
              <a:rPr lang="en-GB" smtClean="0"/>
              <a:t>13</a:t>
            </a:fld>
            <a:endParaRPr lang="en-GB"/>
          </a:p>
        </p:txBody>
      </p:sp>
      <p:sp>
        <p:nvSpPr>
          <p:cNvPr id="5" name="Title 4">
            <a:extLst>
              <a:ext uri="{FF2B5EF4-FFF2-40B4-BE49-F238E27FC236}">
                <a16:creationId xmlns:a16="http://schemas.microsoft.com/office/drawing/2014/main" id="{AA6B605D-70E9-32EF-1058-9F68A0833BC1}"/>
              </a:ext>
            </a:extLst>
          </p:cNvPr>
          <p:cNvSpPr>
            <a:spLocks noGrp="1"/>
          </p:cNvSpPr>
          <p:nvPr>
            <p:ph type="title"/>
          </p:nvPr>
        </p:nvSpPr>
        <p:spPr/>
        <p:txBody>
          <a:bodyPr/>
          <a:lstStyle/>
          <a:p>
            <a:r>
              <a:rPr lang="en-US" dirty="0"/>
              <a:t>Topics</a:t>
            </a:r>
          </a:p>
        </p:txBody>
      </p:sp>
    </p:spTree>
    <p:extLst>
      <p:ext uri="{BB962C8B-B14F-4D97-AF65-F5344CB8AC3E}">
        <p14:creationId xmlns:p14="http://schemas.microsoft.com/office/powerpoint/2010/main" val="2899686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EDAA36-9FA6-06AA-EC0A-7BA798CD0D86}"/>
              </a:ext>
            </a:extLst>
          </p:cNvPr>
          <p:cNvSpPr>
            <a:spLocks noGrp="1"/>
          </p:cNvSpPr>
          <p:nvPr>
            <p:ph sz="half" idx="1"/>
          </p:nvPr>
        </p:nvSpPr>
        <p:spPr>
          <a:xfrm>
            <a:off x="600635" y="1825625"/>
            <a:ext cx="5419165" cy="4351338"/>
          </a:xfrm>
        </p:spPr>
        <p:txBody>
          <a:bodyPr>
            <a:normAutofit fontScale="25000" lnSpcReduction="20000"/>
          </a:bodyPr>
          <a:lstStyle/>
          <a:p>
            <a:pPr>
              <a:lnSpc>
                <a:spcPct val="170000"/>
              </a:lnSpc>
            </a:pPr>
            <a:r>
              <a:rPr lang="en-GB" sz="6400" dirty="0"/>
              <a:t>Messages are the bits of data that are sent from one node to another over a topic. </a:t>
            </a:r>
          </a:p>
          <a:p>
            <a:pPr>
              <a:lnSpc>
                <a:spcPct val="170000"/>
              </a:lnSpc>
            </a:pPr>
            <a:r>
              <a:rPr lang="en-GB" sz="6400" dirty="0"/>
              <a:t>They provide a structure for the data being sent.</a:t>
            </a:r>
          </a:p>
          <a:p>
            <a:pPr>
              <a:lnSpc>
                <a:spcPct val="170000"/>
              </a:lnSpc>
            </a:pPr>
            <a:r>
              <a:rPr lang="en-US" sz="6400" dirty="0"/>
              <a:t>Publishers and subscribers must send and receive the same type of message to communicate.</a:t>
            </a:r>
          </a:p>
          <a:p>
            <a:pPr>
              <a:lnSpc>
                <a:spcPct val="170000"/>
              </a:lnSpc>
            </a:pPr>
            <a:r>
              <a:rPr lang="en-US" sz="6400" dirty="0"/>
              <a:t>Many types of data are supported such as integers, floating point, Boolean, etc.</a:t>
            </a:r>
          </a:p>
          <a:p>
            <a:pPr>
              <a:lnSpc>
                <a:spcPct val="170000"/>
              </a:lnSpc>
            </a:pPr>
            <a:r>
              <a:rPr lang="en-US" sz="6400" dirty="0"/>
              <a:t>Messages can include nested structures and arrays.</a:t>
            </a:r>
          </a:p>
          <a:p>
            <a:endParaRPr lang="en-US" dirty="0"/>
          </a:p>
        </p:txBody>
      </p:sp>
      <p:pic>
        <p:nvPicPr>
          <p:cNvPr id="6" name="Content Placeholder 5">
            <a:extLst>
              <a:ext uri="{FF2B5EF4-FFF2-40B4-BE49-F238E27FC236}">
                <a16:creationId xmlns:a16="http://schemas.microsoft.com/office/drawing/2014/main" id="{7F9DE46D-3E45-20AB-B339-3AFAA184875B}"/>
              </a:ext>
            </a:extLst>
          </p:cNvPr>
          <p:cNvPicPr>
            <a:picLocks noGrp="1" noChangeAspect="1"/>
          </p:cNvPicPr>
          <p:nvPr>
            <p:ph sz="half" idx="2"/>
          </p:nvPr>
        </p:nvPicPr>
        <p:blipFill>
          <a:blip r:embed="rId2"/>
          <a:stretch>
            <a:fillRect/>
          </a:stretch>
        </p:blipFill>
        <p:spPr>
          <a:xfrm>
            <a:off x="6172200" y="2838247"/>
            <a:ext cx="5181600" cy="2326094"/>
          </a:xfrm>
          <a:prstGeom prst="rect">
            <a:avLst/>
          </a:prstGeom>
        </p:spPr>
      </p:pic>
      <p:sp>
        <p:nvSpPr>
          <p:cNvPr id="4" name="Slide Number Placeholder 3">
            <a:extLst>
              <a:ext uri="{FF2B5EF4-FFF2-40B4-BE49-F238E27FC236}">
                <a16:creationId xmlns:a16="http://schemas.microsoft.com/office/drawing/2014/main" id="{DE377E6A-A859-DEB1-9449-48C9A74FDCD0}"/>
              </a:ext>
            </a:extLst>
          </p:cNvPr>
          <p:cNvSpPr>
            <a:spLocks noGrp="1"/>
          </p:cNvSpPr>
          <p:nvPr>
            <p:ph type="sldNum" sz="quarter" idx="12"/>
          </p:nvPr>
        </p:nvSpPr>
        <p:spPr/>
        <p:txBody>
          <a:bodyPr/>
          <a:lstStyle/>
          <a:p>
            <a:fld id="{E33F180C-7AC5-428A-9DBB-8DF57BA31570}" type="slidenum">
              <a:rPr lang="en-GB" smtClean="0"/>
              <a:t>14</a:t>
            </a:fld>
            <a:endParaRPr lang="en-GB"/>
          </a:p>
        </p:txBody>
      </p:sp>
      <p:sp>
        <p:nvSpPr>
          <p:cNvPr id="2" name="Title 1">
            <a:extLst>
              <a:ext uri="{FF2B5EF4-FFF2-40B4-BE49-F238E27FC236}">
                <a16:creationId xmlns:a16="http://schemas.microsoft.com/office/drawing/2014/main" id="{4632DDFA-C193-1B25-0E20-E1F8DFF58A8B}"/>
              </a:ext>
            </a:extLst>
          </p:cNvPr>
          <p:cNvSpPr>
            <a:spLocks noGrp="1"/>
          </p:cNvSpPr>
          <p:nvPr>
            <p:ph type="title"/>
          </p:nvPr>
        </p:nvSpPr>
        <p:spPr/>
        <p:txBody>
          <a:bodyPr/>
          <a:lstStyle/>
          <a:p>
            <a:r>
              <a:rPr lang="en-US" dirty="0"/>
              <a:t>Interface (Messages)</a:t>
            </a:r>
          </a:p>
        </p:txBody>
      </p:sp>
    </p:spTree>
    <p:extLst>
      <p:ext uri="{BB962C8B-B14F-4D97-AF65-F5344CB8AC3E}">
        <p14:creationId xmlns:p14="http://schemas.microsoft.com/office/powerpoint/2010/main" val="2650905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6CC4-DED5-6D0E-11B6-79BD6008BE26}"/>
              </a:ext>
            </a:extLst>
          </p:cNvPr>
          <p:cNvSpPr>
            <a:spLocks noGrp="1"/>
          </p:cNvSpPr>
          <p:nvPr>
            <p:ph type="title"/>
          </p:nvPr>
        </p:nvSpPr>
        <p:spPr/>
        <p:txBody>
          <a:bodyPr/>
          <a:lstStyle/>
          <a:p>
            <a:r>
              <a:rPr lang="en-US" dirty="0"/>
              <a:t>Interface (Messages)</a:t>
            </a:r>
            <a:endParaRPr lang="en-GB" dirty="0"/>
          </a:p>
        </p:txBody>
      </p:sp>
      <p:pic>
        <p:nvPicPr>
          <p:cNvPr id="8" name="Content Placeholder 7">
            <a:extLst>
              <a:ext uri="{FF2B5EF4-FFF2-40B4-BE49-F238E27FC236}">
                <a16:creationId xmlns:a16="http://schemas.microsoft.com/office/drawing/2014/main" id="{0AA6F9E5-A18E-9164-3C3F-8914F07B2435}"/>
              </a:ext>
            </a:extLst>
          </p:cNvPr>
          <p:cNvPicPr>
            <a:picLocks noGrp="1" noChangeAspect="1"/>
          </p:cNvPicPr>
          <p:nvPr>
            <p:ph sz="half" idx="2"/>
          </p:nvPr>
        </p:nvPicPr>
        <p:blipFill>
          <a:blip r:embed="rId3"/>
          <a:stretch>
            <a:fillRect/>
          </a:stretch>
        </p:blipFill>
        <p:spPr>
          <a:xfrm>
            <a:off x="1143001" y="1899538"/>
            <a:ext cx="9905998" cy="4003576"/>
          </a:xfrm>
          <a:prstGeom prst="rect">
            <a:avLst/>
          </a:prstGeom>
        </p:spPr>
      </p:pic>
      <p:sp>
        <p:nvSpPr>
          <p:cNvPr id="3" name="Slide Number Placeholder 2">
            <a:extLst>
              <a:ext uri="{FF2B5EF4-FFF2-40B4-BE49-F238E27FC236}">
                <a16:creationId xmlns:a16="http://schemas.microsoft.com/office/drawing/2014/main" id="{0660D200-2443-24D1-4F6A-040292A1DA3D}"/>
              </a:ext>
            </a:extLst>
          </p:cNvPr>
          <p:cNvSpPr>
            <a:spLocks noGrp="1"/>
          </p:cNvSpPr>
          <p:nvPr>
            <p:ph type="sldNum" sz="quarter" idx="12"/>
          </p:nvPr>
        </p:nvSpPr>
        <p:spPr/>
        <p:txBody>
          <a:bodyPr/>
          <a:lstStyle/>
          <a:p>
            <a:fld id="{E33F180C-7AC5-428A-9DBB-8DF57BA31570}" type="slidenum">
              <a:rPr lang="en-GB" smtClean="0"/>
              <a:t>15</a:t>
            </a:fld>
            <a:endParaRPr lang="en-GB"/>
          </a:p>
        </p:txBody>
      </p:sp>
    </p:spTree>
    <p:extLst>
      <p:ext uri="{BB962C8B-B14F-4D97-AF65-F5344CB8AC3E}">
        <p14:creationId xmlns:p14="http://schemas.microsoft.com/office/powerpoint/2010/main" val="2233503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279D5-A8DE-2456-4CF4-F083925B4EE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C6796E-C075-83EF-F02F-E4D788F41D34}"/>
              </a:ext>
            </a:extLst>
          </p:cNvPr>
          <p:cNvSpPr>
            <a:spLocks noGrp="1"/>
          </p:cNvSpPr>
          <p:nvPr>
            <p:ph sz="half" idx="1"/>
          </p:nvPr>
        </p:nvSpPr>
        <p:spPr/>
        <p:txBody>
          <a:bodyPr>
            <a:normAutofit fontScale="85000" lnSpcReduction="20000"/>
          </a:bodyPr>
          <a:lstStyle/>
          <a:p>
            <a:pPr marL="0" indent="0">
              <a:lnSpc>
                <a:spcPct val="160000"/>
              </a:lnSpc>
              <a:buNone/>
            </a:pPr>
            <a:r>
              <a:rPr lang="en-GB" sz="1900" b="1" dirty="0"/>
              <a:t>Publisher and Subscriber:</a:t>
            </a:r>
          </a:p>
          <a:p>
            <a:pPr marL="285750" indent="-285750">
              <a:lnSpc>
                <a:spcPct val="160000"/>
              </a:lnSpc>
            </a:pPr>
            <a:r>
              <a:rPr lang="en-GB" sz="1800" dirty="0"/>
              <a:t>Sending a message in a certain topic is called a “publishing”.</a:t>
            </a:r>
          </a:p>
          <a:p>
            <a:pPr marL="285750" indent="-285750">
              <a:lnSpc>
                <a:spcPct val="160000"/>
              </a:lnSpc>
            </a:pPr>
            <a:r>
              <a:rPr lang="en-GB" sz="1800" dirty="0"/>
              <a:t>Receiving a message from a certain topic is called a “subscribing”.</a:t>
            </a:r>
          </a:p>
          <a:p>
            <a:pPr marL="285750" indent="-285750">
              <a:lnSpc>
                <a:spcPct val="160000"/>
              </a:lnSpc>
            </a:pPr>
            <a:r>
              <a:rPr lang="en-GB" sz="1800" dirty="0"/>
              <a:t> </a:t>
            </a:r>
            <a:r>
              <a:rPr lang="en-GB" sz="1800" b="1" dirty="0"/>
              <a:t>Publishers</a:t>
            </a:r>
            <a:r>
              <a:rPr lang="en-GB" sz="1800" dirty="0"/>
              <a:t> are objects created inside each node to send a message to a topic.</a:t>
            </a:r>
          </a:p>
          <a:p>
            <a:pPr marL="285750" indent="-285750">
              <a:lnSpc>
                <a:spcPct val="160000"/>
              </a:lnSpc>
            </a:pPr>
            <a:r>
              <a:rPr lang="en-GB" sz="1800" b="1" dirty="0"/>
              <a:t>Subscribers</a:t>
            </a:r>
            <a:r>
              <a:rPr lang="en-GB" sz="1800" dirty="0"/>
              <a:t> are objects created inside each node to “subscribe” to the topic so it can receive messages. The subscriber will then get any messages that are posted to that topic.</a:t>
            </a:r>
          </a:p>
        </p:txBody>
      </p:sp>
      <p:sp>
        <p:nvSpPr>
          <p:cNvPr id="4" name="Slide Number Placeholder 3">
            <a:extLst>
              <a:ext uri="{FF2B5EF4-FFF2-40B4-BE49-F238E27FC236}">
                <a16:creationId xmlns:a16="http://schemas.microsoft.com/office/drawing/2014/main" id="{90858C6C-DEA5-9C20-6534-AF8DF1ED61D8}"/>
              </a:ext>
            </a:extLst>
          </p:cNvPr>
          <p:cNvSpPr>
            <a:spLocks noGrp="1"/>
          </p:cNvSpPr>
          <p:nvPr>
            <p:ph type="sldNum" sz="quarter" idx="12"/>
          </p:nvPr>
        </p:nvSpPr>
        <p:spPr/>
        <p:txBody>
          <a:bodyPr/>
          <a:lstStyle/>
          <a:p>
            <a:fld id="{E33F180C-7AC5-428A-9DBB-8DF57BA31570}" type="slidenum">
              <a:rPr lang="en-GB" smtClean="0"/>
              <a:t>16</a:t>
            </a:fld>
            <a:endParaRPr lang="en-GB"/>
          </a:p>
        </p:txBody>
      </p:sp>
      <p:sp>
        <p:nvSpPr>
          <p:cNvPr id="2" name="Title 1">
            <a:extLst>
              <a:ext uri="{FF2B5EF4-FFF2-40B4-BE49-F238E27FC236}">
                <a16:creationId xmlns:a16="http://schemas.microsoft.com/office/drawing/2014/main" id="{DB6CF655-C7E1-F652-8F37-D1F54A6A1B23}"/>
              </a:ext>
            </a:extLst>
          </p:cNvPr>
          <p:cNvSpPr>
            <a:spLocks noGrp="1"/>
          </p:cNvSpPr>
          <p:nvPr>
            <p:ph type="title"/>
          </p:nvPr>
        </p:nvSpPr>
        <p:spPr/>
        <p:txBody>
          <a:bodyPr/>
          <a:lstStyle/>
          <a:p>
            <a:r>
              <a:rPr lang="en-GB" dirty="0"/>
              <a:t>Communication</a:t>
            </a:r>
          </a:p>
        </p:txBody>
      </p:sp>
      <p:pic>
        <p:nvPicPr>
          <p:cNvPr id="9" name="Content Placeholder 8">
            <a:extLst>
              <a:ext uri="{FF2B5EF4-FFF2-40B4-BE49-F238E27FC236}">
                <a16:creationId xmlns:a16="http://schemas.microsoft.com/office/drawing/2014/main" id="{D02E587B-E252-38C8-40C2-70813E7DD3CC}"/>
              </a:ext>
            </a:extLst>
          </p:cNvPr>
          <p:cNvPicPr>
            <a:picLocks noGrp="1" noChangeAspect="1"/>
          </p:cNvPicPr>
          <p:nvPr>
            <p:ph sz="half" idx="2"/>
          </p:nvPr>
        </p:nvPicPr>
        <p:blipFill>
          <a:blip r:embed="rId2"/>
          <a:stretch>
            <a:fillRect/>
          </a:stretch>
        </p:blipFill>
        <p:spPr>
          <a:xfrm>
            <a:off x="6172200" y="2561795"/>
            <a:ext cx="5181600" cy="2878998"/>
          </a:xfrm>
          <a:prstGeom prst="rect">
            <a:avLst/>
          </a:prstGeom>
        </p:spPr>
      </p:pic>
      <p:sp>
        <p:nvSpPr>
          <p:cNvPr id="11" name="TextBox 10">
            <a:extLst>
              <a:ext uri="{FF2B5EF4-FFF2-40B4-BE49-F238E27FC236}">
                <a16:creationId xmlns:a16="http://schemas.microsoft.com/office/drawing/2014/main" id="{3E389023-3883-1D7F-E8C5-E56CE769C3EA}"/>
              </a:ext>
            </a:extLst>
          </p:cNvPr>
          <p:cNvSpPr txBox="1"/>
          <p:nvPr/>
        </p:nvSpPr>
        <p:spPr>
          <a:xfrm>
            <a:off x="6732493" y="1774851"/>
            <a:ext cx="4061013" cy="458395"/>
          </a:xfrm>
          <a:prstGeom prst="rect">
            <a:avLst/>
          </a:prstGeom>
          <a:noFill/>
        </p:spPr>
        <p:txBody>
          <a:bodyPr wrap="square">
            <a:spAutoFit/>
          </a:bodyPr>
          <a:lstStyle/>
          <a:p>
            <a:pPr marL="0" indent="0">
              <a:lnSpc>
                <a:spcPct val="150000"/>
              </a:lnSpc>
              <a:buNone/>
            </a:pPr>
            <a:r>
              <a:rPr lang="en-GB" sz="1800" b="1" dirty="0">
                <a:latin typeface="Nexa-Regular" panose="01000000000000000000" pitchFamily="2" charset="0"/>
              </a:rPr>
              <a:t>Publisher- Subscriber Architecture</a:t>
            </a:r>
          </a:p>
        </p:txBody>
      </p:sp>
    </p:spTree>
    <p:extLst>
      <p:ext uri="{BB962C8B-B14F-4D97-AF65-F5344CB8AC3E}">
        <p14:creationId xmlns:p14="http://schemas.microsoft.com/office/powerpoint/2010/main" val="1741692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A9051B-5780-B957-2E30-A665F060DB6D}"/>
              </a:ext>
            </a:extLst>
          </p:cNvPr>
          <p:cNvSpPr>
            <a:spLocks noGrp="1"/>
          </p:cNvSpPr>
          <p:nvPr>
            <p:ph sz="half" idx="1"/>
          </p:nvPr>
        </p:nvSpPr>
        <p:spPr/>
        <p:txBody>
          <a:bodyPr>
            <a:normAutofit lnSpcReduction="10000"/>
          </a:bodyPr>
          <a:lstStyle/>
          <a:p>
            <a:pPr marL="0" indent="0">
              <a:lnSpc>
                <a:spcPct val="150000"/>
              </a:lnSpc>
              <a:buNone/>
            </a:pPr>
            <a:r>
              <a:rPr lang="en-GB" sz="1600" b="1" dirty="0"/>
              <a:t>Services</a:t>
            </a:r>
          </a:p>
          <a:p>
            <a:pPr>
              <a:lnSpc>
                <a:spcPct val="150000"/>
              </a:lnSpc>
            </a:pPr>
            <a:r>
              <a:rPr lang="en-GB" sz="1600" dirty="0"/>
              <a:t>A service is a way for nodes to request specific computation or data from other nodes and receive a response.</a:t>
            </a:r>
          </a:p>
          <a:p>
            <a:pPr>
              <a:lnSpc>
                <a:spcPct val="150000"/>
              </a:lnSpc>
            </a:pPr>
            <a:r>
              <a:rPr lang="en-GB" sz="1600" dirty="0"/>
              <a:t>Services are implemented using a request-response messaging pattern.</a:t>
            </a:r>
          </a:p>
          <a:p>
            <a:pPr>
              <a:lnSpc>
                <a:spcPct val="150000"/>
              </a:lnSpc>
            </a:pPr>
            <a:r>
              <a:rPr lang="en-GB" sz="1600" dirty="0"/>
              <a:t>A node (Node 1) request a computation or data (the client) by sending a request message to another node (the server), which performs the computation or retrieves the data and sends a response message back to the client.</a:t>
            </a:r>
          </a:p>
          <a:p>
            <a:endParaRPr lang="en-GB" b="1" dirty="0"/>
          </a:p>
          <a:p>
            <a:endParaRPr lang="en-GB" b="1" dirty="0"/>
          </a:p>
          <a:p>
            <a:pPr marL="0" indent="0">
              <a:buNone/>
            </a:pPr>
            <a:endParaRPr lang="en-GB" sz="2800" b="1" dirty="0"/>
          </a:p>
          <a:p>
            <a:endParaRPr lang="en-GB" dirty="0"/>
          </a:p>
        </p:txBody>
      </p:sp>
      <p:pic>
        <p:nvPicPr>
          <p:cNvPr id="6" name="Content Placeholder 5">
            <a:extLst>
              <a:ext uri="{FF2B5EF4-FFF2-40B4-BE49-F238E27FC236}">
                <a16:creationId xmlns:a16="http://schemas.microsoft.com/office/drawing/2014/main" id="{6B948CD0-3014-3A41-E25E-64909D544401}"/>
              </a:ext>
            </a:extLst>
          </p:cNvPr>
          <p:cNvPicPr>
            <a:picLocks noGrp="1" noChangeAspect="1"/>
          </p:cNvPicPr>
          <p:nvPr>
            <p:ph sz="half" idx="2"/>
          </p:nvPr>
        </p:nvPicPr>
        <p:blipFill>
          <a:blip r:embed="rId2"/>
          <a:stretch>
            <a:fillRect/>
          </a:stretch>
        </p:blipFill>
        <p:spPr>
          <a:xfrm>
            <a:off x="6450106" y="3188360"/>
            <a:ext cx="5181600" cy="1425932"/>
          </a:xfrm>
          <a:prstGeom prst="rect">
            <a:avLst/>
          </a:prstGeom>
        </p:spPr>
      </p:pic>
      <p:sp>
        <p:nvSpPr>
          <p:cNvPr id="4" name="Slide Number Placeholder 3">
            <a:extLst>
              <a:ext uri="{FF2B5EF4-FFF2-40B4-BE49-F238E27FC236}">
                <a16:creationId xmlns:a16="http://schemas.microsoft.com/office/drawing/2014/main" id="{3E6C40E3-0100-AEE7-35AF-6289E36288F1}"/>
              </a:ext>
            </a:extLst>
          </p:cNvPr>
          <p:cNvSpPr>
            <a:spLocks noGrp="1"/>
          </p:cNvSpPr>
          <p:nvPr>
            <p:ph type="sldNum" sz="quarter" idx="12"/>
          </p:nvPr>
        </p:nvSpPr>
        <p:spPr/>
        <p:txBody>
          <a:bodyPr/>
          <a:lstStyle/>
          <a:p>
            <a:fld id="{E33F180C-7AC5-428A-9DBB-8DF57BA31570}" type="slidenum">
              <a:rPr lang="en-GB" smtClean="0"/>
              <a:t>17</a:t>
            </a:fld>
            <a:endParaRPr lang="en-GB"/>
          </a:p>
        </p:txBody>
      </p:sp>
      <p:sp>
        <p:nvSpPr>
          <p:cNvPr id="5" name="Title 4">
            <a:extLst>
              <a:ext uri="{FF2B5EF4-FFF2-40B4-BE49-F238E27FC236}">
                <a16:creationId xmlns:a16="http://schemas.microsoft.com/office/drawing/2014/main" id="{04E1ADBC-3283-DC65-3B1F-28B4E6313192}"/>
              </a:ext>
            </a:extLst>
          </p:cNvPr>
          <p:cNvSpPr>
            <a:spLocks noGrp="1"/>
          </p:cNvSpPr>
          <p:nvPr>
            <p:ph type="title"/>
          </p:nvPr>
        </p:nvSpPr>
        <p:spPr/>
        <p:txBody>
          <a:bodyPr/>
          <a:lstStyle/>
          <a:p>
            <a:r>
              <a:rPr lang="en-GB" dirty="0"/>
              <a:t>How ROS Works</a:t>
            </a:r>
          </a:p>
        </p:txBody>
      </p:sp>
    </p:spTree>
    <p:extLst>
      <p:ext uri="{BB962C8B-B14F-4D97-AF65-F5344CB8AC3E}">
        <p14:creationId xmlns:p14="http://schemas.microsoft.com/office/powerpoint/2010/main" val="1442621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4B0CD-A0FB-BC61-511B-0DB6341482F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181254-EA80-B9B7-034A-CACDA9F82E04}"/>
              </a:ext>
            </a:extLst>
          </p:cNvPr>
          <p:cNvSpPr>
            <a:spLocks noGrp="1"/>
          </p:cNvSpPr>
          <p:nvPr>
            <p:ph sz="half" idx="1"/>
          </p:nvPr>
        </p:nvSpPr>
        <p:spPr>
          <a:xfrm>
            <a:off x="152400" y="1446302"/>
            <a:ext cx="5867400" cy="5411698"/>
          </a:xfrm>
        </p:spPr>
        <p:txBody>
          <a:bodyPr>
            <a:normAutofit fontScale="25000" lnSpcReduction="20000"/>
          </a:bodyPr>
          <a:lstStyle/>
          <a:p>
            <a:pPr marL="0" indent="0">
              <a:lnSpc>
                <a:spcPct val="150000"/>
              </a:lnSpc>
              <a:buNone/>
            </a:pPr>
            <a:r>
              <a:rPr lang="en-GB" sz="6000" b="1" dirty="0"/>
              <a:t>Actions</a:t>
            </a:r>
          </a:p>
          <a:p>
            <a:pPr>
              <a:lnSpc>
                <a:spcPct val="150000"/>
              </a:lnSpc>
            </a:pPr>
            <a:r>
              <a:rPr lang="en-GB" sz="5600" dirty="0"/>
              <a:t>Actions are intended for long running tasks. </a:t>
            </a:r>
          </a:p>
          <a:p>
            <a:pPr>
              <a:lnSpc>
                <a:spcPct val="150000"/>
              </a:lnSpc>
            </a:pPr>
            <a:r>
              <a:rPr lang="en-GB" sz="5600" dirty="0"/>
              <a:t>They consist of three parts: a goal, feedback, and a result.</a:t>
            </a:r>
          </a:p>
          <a:p>
            <a:pPr>
              <a:lnSpc>
                <a:spcPct val="150000"/>
              </a:lnSpc>
            </a:pPr>
            <a:r>
              <a:rPr lang="en-GB" sz="5600" dirty="0"/>
              <a:t>Actions are a combination of publishers/subscribers and services.  They work as follows:</a:t>
            </a:r>
          </a:p>
          <a:p>
            <a:pPr lvl="1">
              <a:lnSpc>
                <a:spcPct val="150000"/>
              </a:lnSpc>
              <a:buFont typeface="+mj-lt"/>
              <a:buAutoNum type="arabicPeriod"/>
            </a:pPr>
            <a:r>
              <a:rPr lang="en-GB" sz="5200" b="1" dirty="0"/>
              <a:t>Node 1</a:t>
            </a:r>
            <a:r>
              <a:rPr lang="en-GB" sz="5200" dirty="0"/>
              <a:t> “action client” </a:t>
            </a:r>
            <a:r>
              <a:rPr lang="en-GB" sz="5200" b="1" dirty="0"/>
              <a:t>sends a Goal request </a:t>
            </a:r>
            <a:r>
              <a:rPr lang="en-GB" sz="5200" dirty="0"/>
              <a:t>to Node 2  “action server”.</a:t>
            </a:r>
          </a:p>
          <a:p>
            <a:pPr lvl="1">
              <a:lnSpc>
                <a:spcPct val="150000"/>
              </a:lnSpc>
              <a:buFont typeface="+mj-lt"/>
              <a:buAutoNum type="arabicPeriod"/>
            </a:pPr>
            <a:r>
              <a:rPr lang="en-GB" sz="5200" b="1" dirty="0"/>
              <a:t>Node 2</a:t>
            </a:r>
            <a:r>
              <a:rPr lang="en-GB" sz="5200" dirty="0"/>
              <a:t> “action server” acknowledges the goal and </a:t>
            </a:r>
            <a:r>
              <a:rPr lang="en-GB" sz="5200" b="1" dirty="0"/>
              <a:t>sends a response.</a:t>
            </a:r>
          </a:p>
          <a:p>
            <a:pPr lvl="1">
              <a:lnSpc>
                <a:spcPct val="150000"/>
              </a:lnSpc>
              <a:buFont typeface="+mj-lt"/>
              <a:buAutoNum type="arabicPeriod"/>
            </a:pPr>
            <a:r>
              <a:rPr lang="en-GB" sz="5200" b="1" dirty="0"/>
              <a:t>Node 1 (client) sends a Result Request </a:t>
            </a:r>
            <a:r>
              <a:rPr lang="en-GB" sz="5200" dirty="0"/>
              <a:t>to the Node 2 (server).</a:t>
            </a:r>
          </a:p>
          <a:p>
            <a:pPr lvl="1">
              <a:lnSpc>
                <a:spcPct val="150000"/>
              </a:lnSpc>
              <a:buFont typeface="+mj-lt"/>
              <a:buAutoNum type="arabicPeriod"/>
            </a:pPr>
            <a:r>
              <a:rPr lang="en-GB" sz="5200" b="1" dirty="0"/>
              <a:t>Node 2 returns a stream of feedback </a:t>
            </a:r>
            <a:r>
              <a:rPr lang="en-GB" sz="5200" dirty="0"/>
              <a:t>using a publisher and Node 1 subscribes to the data feedback.</a:t>
            </a:r>
          </a:p>
          <a:p>
            <a:pPr lvl="1">
              <a:lnSpc>
                <a:spcPct val="150000"/>
              </a:lnSpc>
              <a:buFont typeface="+mj-lt"/>
              <a:buAutoNum type="arabicPeriod"/>
            </a:pPr>
            <a:r>
              <a:rPr lang="en-GB" sz="5200" b="1" dirty="0"/>
              <a:t>Node 2 (server) sends the response with the result </a:t>
            </a:r>
            <a:r>
              <a:rPr lang="en-GB" sz="5200" dirty="0"/>
              <a:t>to the client</a:t>
            </a:r>
            <a:r>
              <a:rPr lang="en-GB" sz="4800" dirty="0"/>
              <a:t>.</a:t>
            </a:r>
          </a:p>
          <a:p>
            <a:pPr>
              <a:lnSpc>
                <a:spcPct val="150000"/>
              </a:lnSpc>
            </a:pPr>
            <a:r>
              <a:rPr lang="en-GB" sz="5600" dirty="0"/>
              <a:t>Actions, unlike services, can be cancelled while executing (</a:t>
            </a:r>
            <a:r>
              <a:rPr lang="en-GB" sz="5600" dirty="0" err="1"/>
              <a:t>preemtable</a:t>
            </a:r>
            <a:r>
              <a:rPr lang="en-GB" sz="5600" dirty="0"/>
              <a:t>).</a:t>
            </a:r>
          </a:p>
          <a:p>
            <a:pPr>
              <a:lnSpc>
                <a:spcPct val="150000"/>
              </a:lnSpc>
            </a:pPr>
            <a:endParaRPr lang="en-GB" sz="1600" dirty="0"/>
          </a:p>
        </p:txBody>
      </p:sp>
      <p:sp>
        <p:nvSpPr>
          <p:cNvPr id="4" name="Slide Number Placeholder 3">
            <a:extLst>
              <a:ext uri="{FF2B5EF4-FFF2-40B4-BE49-F238E27FC236}">
                <a16:creationId xmlns:a16="http://schemas.microsoft.com/office/drawing/2014/main" id="{D292D66F-9155-D8B4-D6F0-DF2D9C7CF72C}"/>
              </a:ext>
            </a:extLst>
          </p:cNvPr>
          <p:cNvSpPr>
            <a:spLocks noGrp="1"/>
          </p:cNvSpPr>
          <p:nvPr>
            <p:ph type="sldNum" sz="quarter" idx="12"/>
          </p:nvPr>
        </p:nvSpPr>
        <p:spPr/>
        <p:txBody>
          <a:bodyPr/>
          <a:lstStyle/>
          <a:p>
            <a:fld id="{E33F180C-7AC5-428A-9DBB-8DF57BA31570}" type="slidenum">
              <a:rPr lang="en-GB" smtClean="0"/>
              <a:t>18</a:t>
            </a:fld>
            <a:endParaRPr lang="en-GB"/>
          </a:p>
        </p:txBody>
      </p:sp>
      <p:sp>
        <p:nvSpPr>
          <p:cNvPr id="5" name="Title 4">
            <a:extLst>
              <a:ext uri="{FF2B5EF4-FFF2-40B4-BE49-F238E27FC236}">
                <a16:creationId xmlns:a16="http://schemas.microsoft.com/office/drawing/2014/main" id="{3E661E77-BB58-6190-886E-E66A3292F190}"/>
              </a:ext>
            </a:extLst>
          </p:cNvPr>
          <p:cNvSpPr>
            <a:spLocks noGrp="1"/>
          </p:cNvSpPr>
          <p:nvPr>
            <p:ph type="title"/>
          </p:nvPr>
        </p:nvSpPr>
        <p:spPr/>
        <p:txBody>
          <a:bodyPr/>
          <a:lstStyle/>
          <a:p>
            <a:r>
              <a:rPr lang="en-GB" dirty="0"/>
              <a:t>How ROS Works</a:t>
            </a:r>
          </a:p>
        </p:txBody>
      </p:sp>
      <p:pic>
        <p:nvPicPr>
          <p:cNvPr id="8" name="Content Placeholder 7">
            <a:extLst>
              <a:ext uri="{FF2B5EF4-FFF2-40B4-BE49-F238E27FC236}">
                <a16:creationId xmlns:a16="http://schemas.microsoft.com/office/drawing/2014/main" id="{917E9A5A-6744-03DD-5B79-0AE768F2020D}"/>
              </a:ext>
            </a:extLst>
          </p:cNvPr>
          <p:cNvPicPr>
            <a:picLocks noGrp="1" noChangeAspect="1"/>
          </p:cNvPicPr>
          <p:nvPr>
            <p:ph sz="half" idx="2"/>
          </p:nvPr>
        </p:nvPicPr>
        <p:blipFill>
          <a:blip r:embed="rId2"/>
          <a:stretch>
            <a:fillRect/>
          </a:stretch>
        </p:blipFill>
        <p:spPr>
          <a:xfrm>
            <a:off x="6172199" y="2315404"/>
            <a:ext cx="6019801" cy="3277105"/>
          </a:xfrm>
          <a:prstGeom prst="rect">
            <a:avLst/>
          </a:prstGeom>
        </p:spPr>
      </p:pic>
    </p:spTree>
    <p:extLst>
      <p:ext uri="{BB962C8B-B14F-4D97-AF65-F5344CB8AC3E}">
        <p14:creationId xmlns:p14="http://schemas.microsoft.com/office/powerpoint/2010/main" val="3077454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6ED4-D2BA-C400-596D-8720E989ECC4}"/>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73EA22F8-3BBD-85E8-F585-7335200111EE}"/>
              </a:ext>
            </a:extLst>
          </p:cNvPr>
          <p:cNvSpPr>
            <a:spLocks noGrp="1"/>
          </p:cNvSpPr>
          <p:nvPr>
            <p:ph type="subTitle" idx="1"/>
          </p:nvPr>
        </p:nvSpPr>
        <p:spPr/>
        <p:txBody>
          <a:bodyPr/>
          <a:lstStyle/>
          <a:p>
            <a:r>
              <a:rPr lang="en-GB" dirty="0"/>
              <a:t>ROS Example</a:t>
            </a:r>
          </a:p>
        </p:txBody>
      </p:sp>
    </p:spTree>
    <p:extLst>
      <p:ext uri="{BB962C8B-B14F-4D97-AF65-F5344CB8AC3E}">
        <p14:creationId xmlns:p14="http://schemas.microsoft.com/office/powerpoint/2010/main" val="1481476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284C8647-FB96-250B-DA3D-3DFCB7D36AC1}"/>
              </a:ext>
            </a:extLst>
          </p:cNvPr>
          <p:cNvGrpSpPr/>
          <p:nvPr/>
        </p:nvGrpSpPr>
        <p:grpSpPr>
          <a:xfrm>
            <a:off x="2461056" y="1143854"/>
            <a:ext cx="7517806" cy="4562962"/>
            <a:chOff x="380330" y="1151176"/>
            <a:chExt cx="7517806" cy="4562962"/>
          </a:xfrm>
        </p:grpSpPr>
        <p:sp>
          <p:nvSpPr>
            <p:cNvPr id="16" name="Hexagon 15">
              <a:extLst>
                <a:ext uri="{FF2B5EF4-FFF2-40B4-BE49-F238E27FC236}">
                  <a16:creationId xmlns:a16="http://schemas.microsoft.com/office/drawing/2014/main" id="{3EBE2E60-DD2A-C27F-B53C-AE2C45F5814A}"/>
                </a:ext>
              </a:extLst>
            </p:cNvPr>
            <p:cNvSpPr/>
            <p:nvPr/>
          </p:nvSpPr>
          <p:spPr>
            <a:xfrm>
              <a:off x="5119649" y="2950726"/>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4</a:t>
              </a:r>
            </a:p>
          </p:txBody>
        </p:sp>
        <p:sp>
          <p:nvSpPr>
            <p:cNvPr id="17" name="Hexagon 16">
              <a:extLst>
                <a:ext uri="{FF2B5EF4-FFF2-40B4-BE49-F238E27FC236}">
                  <a16:creationId xmlns:a16="http://schemas.microsoft.com/office/drawing/2014/main" id="{9C313749-02C4-81AD-0015-9397B10C5202}"/>
                </a:ext>
              </a:extLst>
            </p:cNvPr>
            <p:cNvSpPr/>
            <p:nvPr/>
          </p:nvSpPr>
          <p:spPr>
            <a:xfrm>
              <a:off x="5114593" y="3548683"/>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5</a:t>
              </a:r>
            </a:p>
          </p:txBody>
        </p:sp>
        <p:sp>
          <p:nvSpPr>
            <p:cNvPr id="57" name="Hexagon 56">
              <a:extLst>
                <a:ext uri="{FF2B5EF4-FFF2-40B4-BE49-F238E27FC236}">
                  <a16:creationId xmlns:a16="http://schemas.microsoft.com/office/drawing/2014/main" id="{A425C39F-EB3A-2960-968D-18381A4650D9}"/>
                </a:ext>
              </a:extLst>
            </p:cNvPr>
            <p:cNvSpPr/>
            <p:nvPr/>
          </p:nvSpPr>
          <p:spPr>
            <a:xfrm>
              <a:off x="4967897" y="2352762"/>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3</a:t>
              </a:r>
            </a:p>
          </p:txBody>
        </p:sp>
        <p:sp>
          <p:nvSpPr>
            <p:cNvPr id="58" name="Hexagon 57">
              <a:extLst>
                <a:ext uri="{FF2B5EF4-FFF2-40B4-BE49-F238E27FC236}">
                  <a16:creationId xmlns:a16="http://schemas.microsoft.com/office/drawing/2014/main" id="{AE1399A8-5829-21A2-35C8-DFA5C832C5D7}"/>
                </a:ext>
              </a:extLst>
            </p:cNvPr>
            <p:cNvSpPr/>
            <p:nvPr/>
          </p:nvSpPr>
          <p:spPr>
            <a:xfrm>
              <a:off x="4967897" y="4146641"/>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6</a:t>
              </a:r>
            </a:p>
          </p:txBody>
        </p:sp>
        <p:sp>
          <p:nvSpPr>
            <p:cNvPr id="59" name="Hexagon 58">
              <a:extLst>
                <a:ext uri="{FF2B5EF4-FFF2-40B4-BE49-F238E27FC236}">
                  <a16:creationId xmlns:a16="http://schemas.microsoft.com/office/drawing/2014/main" id="{41500C72-54BE-B24F-F5FF-1B940CF46AE9}"/>
                </a:ext>
              </a:extLst>
            </p:cNvPr>
            <p:cNvSpPr/>
            <p:nvPr/>
          </p:nvSpPr>
          <p:spPr>
            <a:xfrm>
              <a:off x="4713076" y="4749455"/>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7</a:t>
              </a:r>
            </a:p>
          </p:txBody>
        </p:sp>
        <p:sp>
          <p:nvSpPr>
            <p:cNvPr id="60" name="Hexagon 59">
              <a:extLst>
                <a:ext uri="{FF2B5EF4-FFF2-40B4-BE49-F238E27FC236}">
                  <a16:creationId xmlns:a16="http://schemas.microsoft.com/office/drawing/2014/main" id="{6AB78126-B95F-FF5A-1E48-228A42882C05}"/>
                </a:ext>
              </a:extLst>
            </p:cNvPr>
            <p:cNvSpPr/>
            <p:nvPr/>
          </p:nvSpPr>
          <p:spPr>
            <a:xfrm>
              <a:off x="4713076" y="1755568"/>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2</a:t>
              </a:r>
            </a:p>
          </p:txBody>
        </p:sp>
        <p:sp>
          <p:nvSpPr>
            <p:cNvPr id="61" name="Hexagon 60">
              <a:extLst>
                <a:ext uri="{FF2B5EF4-FFF2-40B4-BE49-F238E27FC236}">
                  <a16:creationId xmlns:a16="http://schemas.microsoft.com/office/drawing/2014/main" id="{B1B557F3-B226-25E2-8131-9732EB5146F0}"/>
                </a:ext>
              </a:extLst>
            </p:cNvPr>
            <p:cNvSpPr/>
            <p:nvPr/>
          </p:nvSpPr>
          <p:spPr>
            <a:xfrm>
              <a:off x="4233409" y="5342567"/>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8</a:t>
              </a:r>
            </a:p>
          </p:txBody>
        </p:sp>
        <p:sp>
          <p:nvSpPr>
            <p:cNvPr id="62" name="Hexagon 61">
              <a:extLst>
                <a:ext uri="{FF2B5EF4-FFF2-40B4-BE49-F238E27FC236}">
                  <a16:creationId xmlns:a16="http://schemas.microsoft.com/office/drawing/2014/main" id="{ED0596EB-C0E2-5DE5-A2A7-CAAB7045E26D}"/>
                </a:ext>
              </a:extLst>
            </p:cNvPr>
            <p:cNvSpPr/>
            <p:nvPr/>
          </p:nvSpPr>
          <p:spPr>
            <a:xfrm>
              <a:off x="4233409" y="1156863"/>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1</a:t>
              </a:r>
            </a:p>
          </p:txBody>
        </p:sp>
        <p:pic>
          <p:nvPicPr>
            <p:cNvPr id="3" name="Picture 2" descr="Logo, icon&#10;&#10;Description automatically generated">
              <a:extLst>
                <a:ext uri="{FF2B5EF4-FFF2-40B4-BE49-F238E27FC236}">
                  <a16:creationId xmlns:a16="http://schemas.microsoft.com/office/drawing/2014/main" id="{17EE6847-B1A8-CBBA-625E-A1DAAB789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83" y="1538095"/>
              <a:ext cx="3781799" cy="3781799"/>
            </a:xfrm>
            <a:prstGeom prst="rect">
              <a:avLst/>
            </a:prstGeom>
          </p:spPr>
        </p:pic>
        <p:sp>
          <p:nvSpPr>
            <p:cNvPr id="5" name="Arc 4">
              <a:extLst>
                <a:ext uri="{FF2B5EF4-FFF2-40B4-BE49-F238E27FC236}">
                  <a16:creationId xmlns:a16="http://schemas.microsoft.com/office/drawing/2014/main" id="{00C82ED0-5650-8A50-E680-F3BF6B620FF4}"/>
                </a:ext>
              </a:extLst>
            </p:cNvPr>
            <p:cNvSpPr/>
            <p:nvPr/>
          </p:nvSpPr>
          <p:spPr>
            <a:xfrm rot="2346162">
              <a:off x="380330" y="1272876"/>
              <a:ext cx="4312235" cy="4312235"/>
            </a:xfrm>
            <a:prstGeom prst="arc">
              <a:avLst>
                <a:gd name="adj1" fmla="val 16227433"/>
                <a:gd name="adj2" fmla="val 706857"/>
              </a:avLst>
            </a:prstGeom>
            <a:ln w="57150"/>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dirty="0"/>
            </a:p>
          </p:txBody>
        </p:sp>
        <p:sp>
          <p:nvSpPr>
            <p:cNvPr id="65" name="TextBox 64">
              <a:extLst>
                <a:ext uri="{FF2B5EF4-FFF2-40B4-BE49-F238E27FC236}">
                  <a16:creationId xmlns:a16="http://schemas.microsoft.com/office/drawing/2014/main" id="{9929D2DE-4AD9-B632-02CA-1D54FBE0497B}"/>
                </a:ext>
              </a:extLst>
            </p:cNvPr>
            <p:cNvSpPr txBox="1"/>
            <p:nvPr/>
          </p:nvSpPr>
          <p:spPr>
            <a:xfrm>
              <a:off x="4699689" y="1151176"/>
              <a:ext cx="1657673"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What is ROS</a:t>
              </a:r>
            </a:p>
          </p:txBody>
        </p:sp>
        <p:sp>
          <p:nvSpPr>
            <p:cNvPr id="66" name="TextBox 65">
              <a:extLst>
                <a:ext uri="{FF2B5EF4-FFF2-40B4-BE49-F238E27FC236}">
                  <a16:creationId xmlns:a16="http://schemas.microsoft.com/office/drawing/2014/main" id="{FD2A35E4-F1BA-DFCD-4B21-D36C37901DED}"/>
                </a:ext>
              </a:extLst>
            </p:cNvPr>
            <p:cNvSpPr txBox="1"/>
            <p:nvPr/>
          </p:nvSpPr>
          <p:spPr>
            <a:xfrm>
              <a:off x="5175867" y="1751740"/>
              <a:ext cx="1657673"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ROS Basics</a:t>
              </a:r>
            </a:p>
          </p:txBody>
        </p:sp>
        <p:sp>
          <p:nvSpPr>
            <p:cNvPr id="67" name="TextBox 66">
              <a:extLst>
                <a:ext uri="{FF2B5EF4-FFF2-40B4-BE49-F238E27FC236}">
                  <a16:creationId xmlns:a16="http://schemas.microsoft.com/office/drawing/2014/main" id="{715224B6-0C45-6960-748D-AAA9734F097D}"/>
                </a:ext>
              </a:extLst>
            </p:cNvPr>
            <p:cNvSpPr txBox="1"/>
            <p:nvPr/>
          </p:nvSpPr>
          <p:spPr>
            <a:xfrm>
              <a:off x="5452031" y="2351574"/>
              <a:ext cx="2117742"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ROS Architecture</a:t>
              </a:r>
            </a:p>
          </p:txBody>
        </p:sp>
        <p:sp>
          <p:nvSpPr>
            <p:cNvPr id="68" name="TextBox 67">
              <a:extLst>
                <a:ext uri="{FF2B5EF4-FFF2-40B4-BE49-F238E27FC236}">
                  <a16:creationId xmlns:a16="http://schemas.microsoft.com/office/drawing/2014/main" id="{92E4DF06-3D55-6CB2-5E6E-2CE8649E32AF}"/>
                </a:ext>
              </a:extLst>
            </p:cNvPr>
            <p:cNvSpPr txBox="1"/>
            <p:nvPr/>
          </p:nvSpPr>
          <p:spPr>
            <a:xfrm>
              <a:off x="5564466" y="2949968"/>
              <a:ext cx="2117742"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ROS Example</a:t>
              </a:r>
            </a:p>
          </p:txBody>
        </p:sp>
        <p:sp>
          <p:nvSpPr>
            <p:cNvPr id="69" name="TextBox 68">
              <a:extLst>
                <a:ext uri="{FF2B5EF4-FFF2-40B4-BE49-F238E27FC236}">
                  <a16:creationId xmlns:a16="http://schemas.microsoft.com/office/drawing/2014/main" id="{025F9B02-2560-C830-F298-0420375E09CA}"/>
                </a:ext>
              </a:extLst>
            </p:cNvPr>
            <p:cNvSpPr txBox="1"/>
            <p:nvPr/>
          </p:nvSpPr>
          <p:spPr>
            <a:xfrm>
              <a:off x="5564466" y="3554611"/>
              <a:ext cx="2333670"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ROS Organization</a:t>
              </a:r>
            </a:p>
          </p:txBody>
        </p:sp>
        <p:sp>
          <p:nvSpPr>
            <p:cNvPr id="70" name="TextBox 69">
              <a:extLst>
                <a:ext uri="{FF2B5EF4-FFF2-40B4-BE49-F238E27FC236}">
                  <a16:creationId xmlns:a16="http://schemas.microsoft.com/office/drawing/2014/main" id="{DEE2DFA3-A991-20D7-D569-0AC89C5BEC5D}"/>
                </a:ext>
              </a:extLst>
            </p:cNvPr>
            <p:cNvSpPr txBox="1"/>
            <p:nvPr/>
          </p:nvSpPr>
          <p:spPr>
            <a:xfrm>
              <a:off x="5452031" y="4149444"/>
              <a:ext cx="2333670"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ROS Activity</a:t>
              </a:r>
            </a:p>
          </p:txBody>
        </p:sp>
        <p:sp>
          <p:nvSpPr>
            <p:cNvPr id="71" name="TextBox 70">
              <a:extLst>
                <a:ext uri="{FF2B5EF4-FFF2-40B4-BE49-F238E27FC236}">
                  <a16:creationId xmlns:a16="http://schemas.microsoft.com/office/drawing/2014/main" id="{3921B0AB-CFBB-A940-2E22-6BAE7B95EA0A}"/>
                </a:ext>
              </a:extLst>
            </p:cNvPr>
            <p:cNvSpPr txBox="1"/>
            <p:nvPr/>
          </p:nvSpPr>
          <p:spPr>
            <a:xfrm>
              <a:off x="5175867" y="4740903"/>
              <a:ext cx="2333670"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ROS Launch Files</a:t>
              </a:r>
            </a:p>
          </p:txBody>
        </p:sp>
        <p:sp>
          <p:nvSpPr>
            <p:cNvPr id="72" name="TextBox 71">
              <a:extLst>
                <a:ext uri="{FF2B5EF4-FFF2-40B4-BE49-F238E27FC236}">
                  <a16:creationId xmlns:a16="http://schemas.microsoft.com/office/drawing/2014/main" id="{15317FCB-8EAE-626D-B055-2D022F94715B}"/>
                </a:ext>
              </a:extLst>
            </p:cNvPr>
            <p:cNvSpPr txBox="1"/>
            <p:nvPr/>
          </p:nvSpPr>
          <p:spPr>
            <a:xfrm>
              <a:off x="4699689" y="5344806"/>
              <a:ext cx="2333670"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Questions</a:t>
              </a:r>
            </a:p>
          </p:txBody>
        </p:sp>
      </p:grpSp>
      <p:sp>
        <p:nvSpPr>
          <p:cNvPr id="73" name="Title 1">
            <a:extLst>
              <a:ext uri="{FF2B5EF4-FFF2-40B4-BE49-F238E27FC236}">
                <a16:creationId xmlns:a16="http://schemas.microsoft.com/office/drawing/2014/main" id="{8454B5E9-6731-52B4-E1C1-4D73C944DCF0}"/>
              </a:ext>
            </a:extLst>
          </p:cNvPr>
          <p:cNvSpPr txBox="1">
            <a:spLocks/>
          </p:cNvSpPr>
          <p:nvPr/>
        </p:nvSpPr>
        <p:spPr>
          <a:xfrm rot="16200000">
            <a:off x="-1941479" y="3090625"/>
            <a:ext cx="5491756" cy="6694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00B0F0"/>
                </a:solidFill>
                <a:latin typeface="Nexa-Book" panose="01000000000000000000" pitchFamily="2" charset="0"/>
              </a:rPr>
              <a:t>Table of contents</a:t>
            </a:r>
          </a:p>
        </p:txBody>
      </p:sp>
      <p:sp>
        <p:nvSpPr>
          <p:cNvPr id="2" name="Slide Number Placeholder 1">
            <a:extLst>
              <a:ext uri="{FF2B5EF4-FFF2-40B4-BE49-F238E27FC236}">
                <a16:creationId xmlns:a16="http://schemas.microsoft.com/office/drawing/2014/main" id="{291FAB32-AAF5-2478-36EA-241D3A0C2250}"/>
              </a:ext>
            </a:extLst>
          </p:cNvPr>
          <p:cNvSpPr>
            <a:spLocks noGrp="1"/>
          </p:cNvSpPr>
          <p:nvPr>
            <p:ph type="sldNum" sz="quarter" idx="12"/>
          </p:nvPr>
        </p:nvSpPr>
        <p:spPr/>
        <p:txBody>
          <a:bodyPr/>
          <a:lstStyle/>
          <a:p>
            <a:fld id="{E33F180C-7AC5-428A-9DBB-8DF57BA31570}" type="slidenum">
              <a:rPr lang="en-GB" smtClean="0"/>
              <a:t>2</a:t>
            </a:fld>
            <a:endParaRPr lang="en-GB"/>
          </a:p>
        </p:txBody>
      </p:sp>
    </p:spTree>
    <p:extLst>
      <p:ext uri="{BB962C8B-B14F-4D97-AF65-F5344CB8AC3E}">
        <p14:creationId xmlns:p14="http://schemas.microsoft.com/office/powerpoint/2010/main" val="3516107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6FCF4D-F054-FCE9-0390-DB0A8167CA24}"/>
              </a:ext>
            </a:extLst>
          </p:cNvPr>
          <p:cNvSpPr>
            <a:spLocks noGrp="1"/>
          </p:cNvSpPr>
          <p:nvPr>
            <p:ph sz="half" idx="1"/>
          </p:nvPr>
        </p:nvSpPr>
        <p:spPr/>
        <p:txBody>
          <a:bodyPr>
            <a:normAutofit lnSpcReduction="10000"/>
          </a:bodyPr>
          <a:lstStyle/>
          <a:p>
            <a:pPr>
              <a:lnSpc>
                <a:spcPct val="150000"/>
              </a:lnSpc>
            </a:pPr>
            <a:r>
              <a:rPr lang="en-US" sz="1800" dirty="0"/>
              <a:t>The system presented is a mobile robot called Puzzlebot® by Manchester Robotics.</a:t>
            </a:r>
          </a:p>
          <a:p>
            <a:pPr>
              <a:lnSpc>
                <a:spcPct val="150000"/>
              </a:lnSpc>
            </a:pPr>
            <a:r>
              <a:rPr lang="en-GB" sz="1800" dirty="0"/>
              <a:t>The robot is comprised of an on-board computing unit from NVIDIA the Jetson Nano used for high level control algorithms and a microcontroller for low level control tasks.</a:t>
            </a:r>
          </a:p>
          <a:p>
            <a:pPr>
              <a:lnSpc>
                <a:spcPct val="150000"/>
              </a:lnSpc>
            </a:pPr>
            <a:r>
              <a:rPr lang="en-GB" sz="1800" dirty="0"/>
              <a:t>The robot also contains different sensors and actuators such as motors, encoders, and cameras. </a:t>
            </a:r>
          </a:p>
        </p:txBody>
      </p:sp>
      <p:pic>
        <p:nvPicPr>
          <p:cNvPr id="8" name="Content Placeholder 7">
            <a:extLst>
              <a:ext uri="{FF2B5EF4-FFF2-40B4-BE49-F238E27FC236}">
                <a16:creationId xmlns:a16="http://schemas.microsoft.com/office/drawing/2014/main" id="{FD6B6381-F699-5536-E1D7-986BE6DB9A09}"/>
              </a:ext>
            </a:extLst>
          </p:cNvPr>
          <p:cNvPicPr>
            <a:picLocks noGrp="1" noChangeAspect="1"/>
          </p:cNvPicPr>
          <p:nvPr>
            <p:ph sz="half" idx="2"/>
          </p:nvPr>
        </p:nvPicPr>
        <p:blipFill>
          <a:blip r:embed="rId2"/>
          <a:stretch>
            <a:fillRect/>
          </a:stretch>
        </p:blipFill>
        <p:spPr>
          <a:xfrm>
            <a:off x="6172199" y="2698376"/>
            <a:ext cx="5912921" cy="2319015"/>
          </a:xfrm>
        </p:spPr>
      </p:pic>
      <p:sp>
        <p:nvSpPr>
          <p:cNvPr id="3" name="Slide Number Placeholder 2">
            <a:extLst>
              <a:ext uri="{FF2B5EF4-FFF2-40B4-BE49-F238E27FC236}">
                <a16:creationId xmlns:a16="http://schemas.microsoft.com/office/drawing/2014/main" id="{7CF8B90E-AC9E-914B-EDBD-4B197EA87029}"/>
              </a:ext>
            </a:extLst>
          </p:cNvPr>
          <p:cNvSpPr>
            <a:spLocks noGrp="1"/>
          </p:cNvSpPr>
          <p:nvPr>
            <p:ph type="sldNum" sz="quarter" idx="12"/>
          </p:nvPr>
        </p:nvSpPr>
        <p:spPr/>
        <p:txBody>
          <a:bodyPr/>
          <a:lstStyle/>
          <a:p>
            <a:fld id="{E33F180C-7AC5-428A-9DBB-8DF57BA31570}" type="slidenum">
              <a:rPr lang="en-GB" smtClean="0"/>
              <a:pPr/>
              <a:t>20</a:t>
            </a:fld>
            <a:endParaRPr lang="en-GB"/>
          </a:p>
        </p:txBody>
      </p:sp>
      <p:sp>
        <p:nvSpPr>
          <p:cNvPr id="4" name="Title 3">
            <a:extLst>
              <a:ext uri="{FF2B5EF4-FFF2-40B4-BE49-F238E27FC236}">
                <a16:creationId xmlns:a16="http://schemas.microsoft.com/office/drawing/2014/main" id="{BDAADB36-7928-3DBA-09E7-82940D723B03}"/>
              </a:ext>
            </a:extLst>
          </p:cNvPr>
          <p:cNvSpPr>
            <a:spLocks noGrp="1"/>
          </p:cNvSpPr>
          <p:nvPr>
            <p:ph type="title"/>
          </p:nvPr>
        </p:nvSpPr>
        <p:spPr/>
        <p:txBody>
          <a:bodyPr/>
          <a:lstStyle/>
          <a:p>
            <a:r>
              <a:rPr lang="en-US" dirty="0"/>
              <a:t>ROS Practical Example</a:t>
            </a:r>
            <a:endParaRPr lang="en-GB" dirty="0"/>
          </a:p>
        </p:txBody>
      </p:sp>
    </p:spTree>
    <p:extLst>
      <p:ext uri="{BB962C8B-B14F-4D97-AF65-F5344CB8AC3E}">
        <p14:creationId xmlns:p14="http://schemas.microsoft.com/office/powerpoint/2010/main" val="4067340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6FCF4D-F054-FCE9-0390-DB0A8167CA24}"/>
              </a:ext>
            </a:extLst>
          </p:cNvPr>
          <p:cNvSpPr>
            <a:spLocks noGrp="1"/>
          </p:cNvSpPr>
          <p:nvPr>
            <p:ph sz="half" idx="1"/>
          </p:nvPr>
        </p:nvSpPr>
        <p:spPr>
          <a:xfrm>
            <a:off x="82506" y="1670843"/>
            <a:ext cx="4321098" cy="4868069"/>
          </a:xfrm>
        </p:spPr>
        <p:txBody>
          <a:bodyPr>
            <a:normAutofit fontScale="92500" lnSpcReduction="10000"/>
          </a:bodyPr>
          <a:lstStyle/>
          <a:p>
            <a:pPr>
              <a:lnSpc>
                <a:spcPct val="150000"/>
              </a:lnSpc>
            </a:pPr>
            <a:r>
              <a:rPr lang="en-US" sz="1800" dirty="0"/>
              <a:t>The robot is controlled by a computer running a ROS node and communicated to the robot via Wi-Fi.</a:t>
            </a:r>
          </a:p>
          <a:p>
            <a:pPr>
              <a:lnSpc>
                <a:spcPct val="150000"/>
              </a:lnSpc>
            </a:pPr>
            <a:r>
              <a:rPr lang="en-US" sz="1800" dirty="0"/>
              <a:t>The on-board computer runs Ubuntu as OS and uses ROS nodes to perform different tasks and communicate with the external computer, microcontroller and the peripherals.</a:t>
            </a:r>
          </a:p>
          <a:p>
            <a:pPr>
              <a:lnSpc>
                <a:spcPct val="150000"/>
              </a:lnSpc>
            </a:pPr>
            <a:r>
              <a:rPr lang="en-US" sz="1800" dirty="0"/>
              <a:t>The microcontroller contains several ROS nodes and provides access to the sensors and actuators.</a:t>
            </a:r>
            <a:endParaRPr lang="en-GB" sz="1800" dirty="0"/>
          </a:p>
        </p:txBody>
      </p:sp>
      <p:pic>
        <p:nvPicPr>
          <p:cNvPr id="6" name="Content Placeholder 5">
            <a:extLst>
              <a:ext uri="{FF2B5EF4-FFF2-40B4-BE49-F238E27FC236}">
                <a16:creationId xmlns:a16="http://schemas.microsoft.com/office/drawing/2014/main" id="{F906C437-87E7-6A96-6620-F22B76C97A5C}"/>
              </a:ext>
            </a:extLst>
          </p:cNvPr>
          <p:cNvPicPr>
            <a:picLocks noGrp="1" noChangeAspect="1"/>
          </p:cNvPicPr>
          <p:nvPr>
            <p:ph sz="half" idx="2"/>
          </p:nvPr>
        </p:nvPicPr>
        <p:blipFill>
          <a:blip r:embed="rId2"/>
          <a:stretch>
            <a:fillRect/>
          </a:stretch>
        </p:blipFill>
        <p:spPr>
          <a:xfrm>
            <a:off x="4084922" y="2017059"/>
            <a:ext cx="8069286" cy="3255867"/>
          </a:xfrm>
          <a:prstGeom prst="rect">
            <a:avLst/>
          </a:prstGeom>
        </p:spPr>
      </p:pic>
      <p:sp>
        <p:nvSpPr>
          <p:cNvPr id="3" name="Slide Number Placeholder 2">
            <a:extLst>
              <a:ext uri="{FF2B5EF4-FFF2-40B4-BE49-F238E27FC236}">
                <a16:creationId xmlns:a16="http://schemas.microsoft.com/office/drawing/2014/main" id="{02EBE95F-18BD-8739-307A-DA9C07AC1139}"/>
              </a:ext>
            </a:extLst>
          </p:cNvPr>
          <p:cNvSpPr>
            <a:spLocks noGrp="1"/>
          </p:cNvSpPr>
          <p:nvPr>
            <p:ph type="sldNum" sz="quarter" idx="12"/>
          </p:nvPr>
        </p:nvSpPr>
        <p:spPr/>
        <p:txBody>
          <a:bodyPr/>
          <a:lstStyle/>
          <a:p>
            <a:fld id="{E33F180C-7AC5-428A-9DBB-8DF57BA31570}" type="slidenum">
              <a:rPr lang="en-GB" smtClean="0"/>
              <a:pPr/>
              <a:t>21</a:t>
            </a:fld>
            <a:endParaRPr lang="en-GB"/>
          </a:p>
        </p:txBody>
      </p:sp>
      <p:sp>
        <p:nvSpPr>
          <p:cNvPr id="4" name="Title 3">
            <a:extLst>
              <a:ext uri="{FF2B5EF4-FFF2-40B4-BE49-F238E27FC236}">
                <a16:creationId xmlns:a16="http://schemas.microsoft.com/office/drawing/2014/main" id="{BDAADB36-7928-3DBA-09E7-82940D723B03}"/>
              </a:ext>
            </a:extLst>
          </p:cNvPr>
          <p:cNvSpPr>
            <a:spLocks noGrp="1"/>
          </p:cNvSpPr>
          <p:nvPr>
            <p:ph type="title"/>
          </p:nvPr>
        </p:nvSpPr>
        <p:spPr/>
        <p:txBody>
          <a:bodyPr/>
          <a:lstStyle/>
          <a:p>
            <a:r>
              <a:rPr lang="en-US" dirty="0"/>
              <a:t>ROS Practical Example</a:t>
            </a:r>
            <a:endParaRPr lang="en-GB" dirty="0"/>
          </a:p>
        </p:txBody>
      </p:sp>
    </p:spTree>
    <p:extLst>
      <p:ext uri="{BB962C8B-B14F-4D97-AF65-F5344CB8AC3E}">
        <p14:creationId xmlns:p14="http://schemas.microsoft.com/office/powerpoint/2010/main" val="362111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2419-798E-FF48-1BDD-3F12C7E91845}"/>
              </a:ext>
            </a:extLst>
          </p:cNvPr>
          <p:cNvSpPr>
            <a:spLocks noGrp="1"/>
          </p:cNvSpPr>
          <p:nvPr>
            <p:ph type="title"/>
          </p:nvPr>
        </p:nvSpPr>
        <p:spPr/>
        <p:txBody>
          <a:bodyPr/>
          <a:lstStyle/>
          <a:p>
            <a:r>
              <a:rPr lang="en-US" dirty="0"/>
              <a:t>ROS Example</a:t>
            </a:r>
            <a:endParaRPr lang="en-GB" dirty="0"/>
          </a:p>
        </p:txBody>
      </p:sp>
      <p:pic>
        <p:nvPicPr>
          <p:cNvPr id="27" name="Picture 26">
            <a:extLst>
              <a:ext uri="{FF2B5EF4-FFF2-40B4-BE49-F238E27FC236}">
                <a16:creationId xmlns:a16="http://schemas.microsoft.com/office/drawing/2014/main" id="{32F8C697-726D-CB5E-4046-067DB1FD63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686327" y="2910128"/>
            <a:ext cx="2505673" cy="2363305"/>
          </a:xfrm>
          <a:prstGeom prst="rect">
            <a:avLst/>
          </a:prstGeom>
        </p:spPr>
      </p:pic>
      <p:pic>
        <p:nvPicPr>
          <p:cNvPr id="66" name="Picture 65">
            <a:extLst>
              <a:ext uri="{FF2B5EF4-FFF2-40B4-BE49-F238E27FC236}">
                <a16:creationId xmlns:a16="http://schemas.microsoft.com/office/drawing/2014/main" id="{A5ACD967-8753-3A96-8496-4AE0810760D6}"/>
              </a:ext>
            </a:extLst>
          </p:cNvPr>
          <p:cNvPicPr>
            <a:picLocks noChangeAspect="1"/>
          </p:cNvPicPr>
          <p:nvPr/>
        </p:nvPicPr>
        <p:blipFill>
          <a:blip r:embed="rId4"/>
          <a:stretch>
            <a:fillRect/>
          </a:stretch>
        </p:blipFill>
        <p:spPr>
          <a:xfrm>
            <a:off x="114743" y="1362783"/>
            <a:ext cx="9233478" cy="5374478"/>
          </a:xfrm>
          <a:prstGeom prst="rect">
            <a:avLst/>
          </a:prstGeom>
        </p:spPr>
      </p:pic>
      <p:sp>
        <p:nvSpPr>
          <p:cNvPr id="3" name="Slide Number Placeholder 2">
            <a:extLst>
              <a:ext uri="{FF2B5EF4-FFF2-40B4-BE49-F238E27FC236}">
                <a16:creationId xmlns:a16="http://schemas.microsoft.com/office/drawing/2014/main" id="{7393669B-60BB-4896-6BC1-298C6EEECC1C}"/>
              </a:ext>
            </a:extLst>
          </p:cNvPr>
          <p:cNvSpPr>
            <a:spLocks noGrp="1"/>
          </p:cNvSpPr>
          <p:nvPr>
            <p:ph type="sldNum" sz="quarter" idx="12"/>
          </p:nvPr>
        </p:nvSpPr>
        <p:spPr/>
        <p:txBody>
          <a:bodyPr/>
          <a:lstStyle/>
          <a:p>
            <a:fld id="{E33F180C-7AC5-428A-9DBB-8DF57BA31570}" type="slidenum">
              <a:rPr lang="en-GB" smtClean="0"/>
              <a:t>22</a:t>
            </a:fld>
            <a:endParaRPr lang="en-GB"/>
          </a:p>
        </p:txBody>
      </p:sp>
      <p:sp>
        <p:nvSpPr>
          <p:cNvPr id="4" name="Rectangle 3">
            <a:extLst>
              <a:ext uri="{FF2B5EF4-FFF2-40B4-BE49-F238E27FC236}">
                <a16:creationId xmlns:a16="http://schemas.microsoft.com/office/drawing/2014/main" id="{EDBFE078-82F9-BE1F-D625-0F7CF8E32F98}"/>
              </a:ext>
            </a:extLst>
          </p:cNvPr>
          <p:cNvSpPr/>
          <p:nvPr/>
        </p:nvSpPr>
        <p:spPr>
          <a:xfrm>
            <a:off x="1168977" y="1446302"/>
            <a:ext cx="1126066" cy="2745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355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6ED4-D2BA-C400-596D-8720E989ECC4}"/>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73EA22F8-3BBD-85E8-F585-7335200111EE}"/>
              </a:ext>
            </a:extLst>
          </p:cNvPr>
          <p:cNvSpPr>
            <a:spLocks noGrp="1"/>
          </p:cNvSpPr>
          <p:nvPr>
            <p:ph type="subTitle" idx="1"/>
          </p:nvPr>
        </p:nvSpPr>
        <p:spPr/>
        <p:txBody>
          <a:bodyPr>
            <a:normAutofit/>
          </a:bodyPr>
          <a:lstStyle/>
          <a:p>
            <a:r>
              <a:rPr lang="en-GB" dirty="0"/>
              <a:t>ROS Organization</a:t>
            </a:r>
          </a:p>
        </p:txBody>
      </p:sp>
    </p:spTree>
    <p:extLst>
      <p:ext uri="{BB962C8B-B14F-4D97-AF65-F5344CB8AC3E}">
        <p14:creationId xmlns:p14="http://schemas.microsoft.com/office/powerpoint/2010/main" val="1597400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BC52D2-7DB7-C0E1-0DA1-B16575AF0D21}"/>
              </a:ext>
            </a:extLst>
          </p:cNvPr>
          <p:cNvSpPr>
            <a:spLocks noGrp="1"/>
          </p:cNvSpPr>
          <p:nvPr>
            <p:ph sz="half" idx="1"/>
          </p:nvPr>
        </p:nvSpPr>
        <p:spPr>
          <a:xfrm>
            <a:off x="246530" y="1852519"/>
            <a:ext cx="5181600" cy="4351338"/>
          </a:xfrm>
        </p:spPr>
        <p:txBody>
          <a:bodyPr>
            <a:normAutofit/>
          </a:bodyPr>
          <a:lstStyle/>
          <a:p>
            <a:pPr marL="0" indent="0">
              <a:buNone/>
            </a:pPr>
            <a:r>
              <a:rPr lang="en-US" sz="2000" dirty="0">
                <a:latin typeface="Nexa-Bold" panose="01000000000000000000" pitchFamily="2" charset="0"/>
              </a:rPr>
              <a:t>ROS Workspace</a:t>
            </a:r>
          </a:p>
          <a:p>
            <a:pPr algn="just">
              <a:lnSpc>
                <a:spcPct val="150000"/>
              </a:lnSpc>
            </a:pPr>
            <a:r>
              <a:rPr lang="en-US" sz="1600" dirty="0"/>
              <a:t>We have seen some of the components of ROS. But how are they organized/represented in the computer?</a:t>
            </a:r>
          </a:p>
          <a:p>
            <a:pPr algn="just">
              <a:lnSpc>
                <a:spcPct val="150000"/>
              </a:lnSpc>
            </a:pPr>
            <a:r>
              <a:rPr lang="en-US" sz="1600" dirty="0"/>
              <a:t>ROS projects are organized in workspaces, which are a collection of grouped codes called packages. </a:t>
            </a:r>
          </a:p>
          <a:p>
            <a:pPr algn="just">
              <a:lnSpc>
                <a:spcPct val="150000"/>
              </a:lnSpc>
            </a:pPr>
            <a:r>
              <a:rPr lang="en-US" sz="1600" dirty="0"/>
              <a:t>A workspace is a set of directories (or folders) where you store related pieces of ROS code (ROS Packages).</a:t>
            </a:r>
          </a:p>
        </p:txBody>
      </p:sp>
      <p:sp>
        <p:nvSpPr>
          <p:cNvPr id="4" name="Title 3">
            <a:extLst>
              <a:ext uri="{FF2B5EF4-FFF2-40B4-BE49-F238E27FC236}">
                <a16:creationId xmlns:a16="http://schemas.microsoft.com/office/drawing/2014/main" id="{32F56CC4-DED5-6D0E-11B6-79BD6008BE26}"/>
              </a:ext>
            </a:extLst>
          </p:cNvPr>
          <p:cNvSpPr>
            <a:spLocks noGrp="1"/>
          </p:cNvSpPr>
          <p:nvPr>
            <p:ph type="title"/>
          </p:nvPr>
        </p:nvSpPr>
        <p:spPr/>
        <p:txBody>
          <a:bodyPr/>
          <a:lstStyle/>
          <a:p>
            <a:r>
              <a:rPr lang="en-US" dirty="0"/>
              <a:t>ROS Organization</a:t>
            </a:r>
            <a:endParaRPr lang="en-GB" dirty="0"/>
          </a:p>
        </p:txBody>
      </p:sp>
      <p:pic>
        <p:nvPicPr>
          <p:cNvPr id="7" name="Content Placeholder 6">
            <a:extLst>
              <a:ext uri="{FF2B5EF4-FFF2-40B4-BE49-F238E27FC236}">
                <a16:creationId xmlns:a16="http://schemas.microsoft.com/office/drawing/2014/main" id="{03FAFEBE-0403-2D20-9925-D051BE768A10}"/>
              </a:ext>
            </a:extLst>
          </p:cNvPr>
          <p:cNvPicPr>
            <a:picLocks noGrp="1" noChangeAspect="1"/>
          </p:cNvPicPr>
          <p:nvPr>
            <p:ph sz="half" idx="2"/>
          </p:nvPr>
        </p:nvPicPr>
        <p:blipFill>
          <a:blip r:embed="rId3"/>
          <a:stretch>
            <a:fillRect/>
          </a:stretch>
        </p:blipFill>
        <p:spPr>
          <a:xfrm>
            <a:off x="5150002" y="2438400"/>
            <a:ext cx="7041998" cy="2572871"/>
          </a:xfrm>
          <a:prstGeom prst="rect">
            <a:avLst/>
          </a:prstGeom>
        </p:spPr>
      </p:pic>
    </p:spTree>
    <p:extLst>
      <p:ext uri="{BB962C8B-B14F-4D97-AF65-F5344CB8AC3E}">
        <p14:creationId xmlns:p14="http://schemas.microsoft.com/office/powerpoint/2010/main" val="3422050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B5CB14-2F3B-9283-DDB8-D7F279239EEF}"/>
              </a:ext>
            </a:extLst>
          </p:cNvPr>
          <p:cNvSpPr>
            <a:spLocks noGrp="1"/>
          </p:cNvSpPr>
          <p:nvPr>
            <p:ph sz="half" idx="1"/>
          </p:nvPr>
        </p:nvSpPr>
        <p:spPr/>
        <p:txBody>
          <a:bodyPr>
            <a:normAutofit fontScale="55000" lnSpcReduction="20000"/>
          </a:bodyPr>
          <a:lstStyle/>
          <a:p>
            <a:pPr>
              <a:lnSpc>
                <a:spcPct val="170000"/>
              </a:lnSpc>
            </a:pPr>
            <a:r>
              <a:rPr lang="en-US" dirty="0"/>
              <a:t>The </a:t>
            </a:r>
            <a:r>
              <a:rPr lang="en-US" i="1" dirty="0"/>
              <a:t>build</a:t>
            </a:r>
            <a:r>
              <a:rPr lang="en-US" dirty="0"/>
              <a:t> directory will be where intermediate files are stored. For each package a subfolder will be created in which e.g. </a:t>
            </a:r>
            <a:r>
              <a:rPr lang="en-US" dirty="0" err="1"/>
              <a:t>CMake</a:t>
            </a:r>
            <a:r>
              <a:rPr lang="en-US" dirty="0"/>
              <a:t> is being invoked.</a:t>
            </a:r>
          </a:p>
          <a:p>
            <a:pPr>
              <a:lnSpc>
                <a:spcPct val="170000"/>
              </a:lnSpc>
            </a:pPr>
            <a:r>
              <a:rPr lang="en-US" dirty="0"/>
              <a:t>The </a:t>
            </a:r>
            <a:r>
              <a:rPr lang="en-US" i="1" dirty="0"/>
              <a:t>install</a:t>
            </a:r>
            <a:r>
              <a:rPr lang="en-US" dirty="0"/>
              <a:t> directory is where each package will be installed to. By default, each package will be installed into a separate subdirectory.</a:t>
            </a:r>
          </a:p>
          <a:p>
            <a:pPr>
              <a:lnSpc>
                <a:spcPct val="170000"/>
              </a:lnSpc>
            </a:pPr>
            <a:r>
              <a:rPr lang="en-US" dirty="0"/>
              <a:t>The </a:t>
            </a:r>
            <a:r>
              <a:rPr lang="en-US" i="1" dirty="0"/>
              <a:t>log</a:t>
            </a:r>
            <a:r>
              <a:rPr lang="en-US" dirty="0"/>
              <a:t> directory contains various logging information about each </a:t>
            </a:r>
            <a:r>
              <a:rPr lang="en-US" dirty="0" err="1"/>
              <a:t>colcon</a:t>
            </a:r>
            <a:r>
              <a:rPr lang="en-US" dirty="0"/>
              <a:t> invocation.</a:t>
            </a:r>
          </a:p>
          <a:p>
            <a:pPr>
              <a:lnSpc>
                <a:spcPct val="170000"/>
              </a:lnSpc>
            </a:pPr>
            <a:r>
              <a:rPr lang="en-US" dirty="0"/>
              <a:t>The </a:t>
            </a:r>
            <a:r>
              <a:rPr lang="en-US" i="1" dirty="0" err="1"/>
              <a:t>src</a:t>
            </a:r>
            <a:r>
              <a:rPr lang="en-US" dirty="0"/>
              <a:t> subdirectory. Inside that subdirectory is where the source code of ROS packages will be located. Typically, the directory starts empty.</a:t>
            </a:r>
          </a:p>
        </p:txBody>
      </p:sp>
      <p:pic>
        <p:nvPicPr>
          <p:cNvPr id="6" name="Content Placeholder 5">
            <a:extLst>
              <a:ext uri="{FF2B5EF4-FFF2-40B4-BE49-F238E27FC236}">
                <a16:creationId xmlns:a16="http://schemas.microsoft.com/office/drawing/2014/main" id="{E857675A-4BE4-8128-D621-88E30F3E535A}"/>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rcRect/>
          <a:stretch/>
        </p:blipFill>
        <p:spPr>
          <a:xfrm>
            <a:off x="5822577" y="2339788"/>
            <a:ext cx="5983048" cy="2788163"/>
          </a:xfrm>
          <a:prstGeom prst="rect">
            <a:avLst/>
          </a:prstGeom>
        </p:spPr>
      </p:pic>
      <p:sp>
        <p:nvSpPr>
          <p:cNvPr id="4" name="Slide Number Placeholder 3">
            <a:extLst>
              <a:ext uri="{FF2B5EF4-FFF2-40B4-BE49-F238E27FC236}">
                <a16:creationId xmlns:a16="http://schemas.microsoft.com/office/drawing/2014/main" id="{302B1C64-A06D-4CA4-D10F-0406E84F53A9}"/>
              </a:ext>
            </a:extLst>
          </p:cNvPr>
          <p:cNvSpPr>
            <a:spLocks noGrp="1"/>
          </p:cNvSpPr>
          <p:nvPr>
            <p:ph type="sldNum" sz="quarter" idx="12"/>
          </p:nvPr>
        </p:nvSpPr>
        <p:spPr/>
        <p:txBody>
          <a:bodyPr/>
          <a:lstStyle/>
          <a:p>
            <a:fld id="{E33F180C-7AC5-428A-9DBB-8DF57BA31570}" type="slidenum">
              <a:rPr lang="en-GB" smtClean="0"/>
              <a:t>25</a:t>
            </a:fld>
            <a:endParaRPr lang="en-GB"/>
          </a:p>
        </p:txBody>
      </p:sp>
      <p:sp>
        <p:nvSpPr>
          <p:cNvPr id="2" name="Title 1">
            <a:extLst>
              <a:ext uri="{FF2B5EF4-FFF2-40B4-BE49-F238E27FC236}">
                <a16:creationId xmlns:a16="http://schemas.microsoft.com/office/drawing/2014/main" id="{26E5EEF3-E2F9-E6F1-08CF-DF9194E80774}"/>
              </a:ext>
            </a:extLst>
          </p:cNvPr>
          <p:cNvSpPr>
            <a:spLocks noGrp="1"/>
          </p:cNvSpPr>
          <p:nvPr>
            <p:ph type="title"/>
          </p:nvPr>
        </p:nvSpPr>
        <p:spPr/>
        <p:txBody>
          <a:bodyPr/>
          <a:lstStyle/>
          <a:p>
            <a:r>
              <a:rPr lang="en-US" dirty="0"/>
              <a:t>ROS Organization: Workspace</a:t>
            </a:r>
          </a:p>
        </p:txBody>
      </p:sp>
    </p:spTree>
    <p:extLst>
      <p:ext uri="{BB962C8B-B14F-4D97-AF65-F5344CB8AC3E}">
        <p14:creationId xmlns:p14="http://schemas.microsoft.com/office/powerpoint/2010/main" val="2094826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BC52D2-7DB7-C0E1-0DA1-B16575AF0D21}"/>
              </a:ext>
            </a:extLst>
          </p:cNvPr>
          <p:cNvSpPr>
            <a:spLocks noGrp="1"/>
          </p:cNvSpPr>
          <p:nvPr>
            <p:ph sz="half" idx="1"/>
          </p:nvPr>
        </p:nvSpPr>
        <p:spPr/>
        <p:txBody>
          <a:bodyPr>
            <a:normAutofit fontScale="85000" lnSpcReduction="20000"/>
          </a:bodyPr>
          <a:lstStyle/>
          <a:p>
            <a:pPr marL="0" indent="0">
              <a:buNone/>
            </a:pPr>
            <a:r>
              <a:rPr lang="en-US" sz="2000" dirty="0">
                <a:latin typeface="Nexa-Bold" panose="01000000000000000000" pitchFamily="2" charset="0"/>
              </a:rPr>
              <a:t>ROS Packages</a:t>
            </a:r>
          </a:p>
          <a:p>
            <a:pPr algn="just">
              <a:lnSpc>
                <a:spcPct val="150000"/>
              </a:lnSpc>
            </a:pPr>
            <a:r>
              <a:rPr lang="en-US" sz="1600" dirty="0"/>
              <a:t>To keep everything more organized, ROS uses the concept of packages.</a:t>
            </a:r>
          </a:p>
          <a:p>
            <a:pPr algn="just">
              <a:lnSpc>
                <a:spcPct val="150000"/>
              </a:lnSpc>
            </a:pPr>
            <a:r>
              <a:rPr lang="en-US" sz="1600" dirty="0"/>
              <a:t>ROS Packages are a way of organizing code related between each other. They can be considered as a container for ROS code.</a:t>
            </a:r>
            <a:endParaRPr lang="en-US" sz="1600" dirty="0">
              <a:cs typeface="Calibri"/>
            </a:endParaRPr>
          </a:p>
          <a:p>
            <a:pPr algn="just">
              <a:lnSpc>
                <a:spcPct val="150000"/>
              </a:lnSpc>
            </a:pPr>
            <a:r>
              <a:rPr lang="en-US" sz="1600" dirty="0"/>
              <a:t>The same way teachers are gathered within the engineering school nodes are gathered in ROS packages.</a:t>
            </a:r>
          </a:p>
          <a:p>
            <a:pPr algn="just">
              <a:lnSpc>
                <a:spcPct val="150000"/>
              </a:lnSpc>
            </a:pPr>
            <a:r>
              <a:rPr lang="en-US" sz="1600" dirty="0"/>
              <a:t>Another analogy related with the university, could be the types of students. In this case, the students who pay attention can be one package and the ones who don’t could be another package.</a:t>
            </a:r>
          </a:p>
          <a:p>
            <a:pPr>
              <a:lnSpc>
                <a:spcPct val="150000"/>
              </a:lnSpc>
            </a:pPr>
            <a:endParaRPr lang="en-US" sz="1600" dirty="0"/>
          </a:p>
        </p:txBody>
      </p:sp>
      <p:sp>
        <p:nvSpPr>
          <p:cNvPr id="4" name="Title 3">
            <a:extLst>
              <a:ext uri="{FF2B5EF4-FFF2-40B4-BE49-F238E27FC236}">
                <a16:creationId xmlns:a16="http://schemas.microsoft.com/office/drawing/2014/main" id="{32F56CC4-DED5-6D0E-11B6-79BD6008BE26}"/>
              </a:ext>
            </a:extLst>
          </p:cNvPr>
          <p:cNvSpPr>
            <a:spLocks noGrp="1"/>
          </p:cNvSpPr>
          <p:nvPr>
            <p:ph type="title"/>
          </p:nvPr>
        </p:nvSpPr>
        <p:spPr/>
        <p:txBody>
          <a:bodyPr/>
          <a:lstStyle/>
          <a:p>
            <a:r>
              <a:rPr lang="en-US" dirty="0"/>
              <a:t>ROS Organization: Packages</a:t>
            </a:r>
            <a:endParaRPr lang="en-GB" dirty="0"/>
          </a:p>
        </p:txBody>
      </p:sp>
      <p:pic>
        <p:nvPicPr>
          <p:cNvPr id="6" name="Content Placeholder 5">
            <a:extLst>
              <a:ext uri="{FF2B5EF4-FFF2-40B4-BE49-F238E27FC236}">
                <a16:creationId xmlns:a16="http://schemas.microsoft.com/office/drawing/2014/main" id="{ED88C3B2-5889-8C9D-5FC0-72C3C0B6647A}"/>
              </a:ext>
            </a:extLst>
          </p:cNvPr>
          <p:cNvPicPr>
            <a:picLocks noGrp="1" noChangeAspect="1"/>
          </p:cNvPicPr>
          <p:nvPr>
            <p:ph sz="half" idx="2"/>
          </p:nvPr>
        </p:nvPicPr>
        <p:blipFill>
          <a:blip r:embed="rId3"/>
          <a:stretch>
            <a:fillRect/>
          </a:stretch>
        </p:blipFill>
        <p:spPr>
          <a:xfrm>
            <a:off x="6353175" y="2561482"/>
            <a:ext cx="5181600" cy="2879624"/>
          </a:xfrm>
          <a:prstGeom prst="rect">
            <a:avLst/>
          </a:prstGeom>
        </p:spPr>
      </p:pic>
    </p:spTree>
    <p:extLst>
      <p:ext uri="{BB962C8B-B14F-4D97-AF65-F5344CB8AC3E}">
        <p14:creationId xmlns:p14="http://schemas.microsoft.com/office/powerpoint/2010/main" val="3508740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BC52D2-7DB7-C0E1-0DA1-B16575AF0D21}"/>
              </a:ext>
            </a:extLst>
          </p:cNvPr>
          <p:cNvSpPr>
            <a:spLocks noGrp="1"/>
          </p:cNvSpPr>
          <p:nvPr>
            <p:ph sz="half" idx="1"/>
          </p:nvPr>
        </p:nvSpPr>
        <p:spPr/>
        <p:txBody>
          <a:bodyPr>
            <a:normAutofit/>
          </a:bodyPr>
          <a:lstStyle/>
          <a:p>
            <a:pPr marL="0" indent="0">
              <a:buNone/>
            </a:pPr>
            <a:r>
              <a:rPr lang="en-US" sz="2000" dirty="0">
                <a:latin typeface="Nexa-Bold" panose="01000000000000000000" pitchFamily="2" charset="0"/>
              </a:rPr>
              <a:t>ROS Packages</a:t>
            </a:r>
          </a:p>
          <a:p>
            <a:pPr>
              <a:lnSpc>
                <a:spcPct val="150000"/>
              </a:lnSpc>
            </a:pPr>
            <a:r>
              <a:rPr lang="en-US" sz="1400" dirty="0"/>
              <a:t>Each package in ROS requires different attributes to be compiled. </a:t>
            </a:r>
          </a:p>
          <a:p>
            <a:pPr>
              <a:lnSpc>
                <a:spcPct val="150000"/>
              </a:lnSpc>
            </a:pPr>
            <a:r>
              <a:rPr lang="en-US" sz="1400" dirty="0"/>
              <a:t>These attributes are usually dependencies related with other packages, external libraries or custom messages, services and actions.</a:t>
            </a:r>
          </a:p>
          <a:p>
            <a:pPr algn="just">
              <a:lnSpc>
                <a:spcPct val="150000"/>
              </a:lnSpc>
            </a:pPr>
            <a:r>
              <a:rPr lang="en-US" sz="1400" dirty="0"/>
              <a:t>ROS uses </a:t>
            </a:r>
            <a:r>
              <a:rPr lang="en-US" sz="1400" b="1" i="1" dirty="0"/>
              <a:t>ament</a:t>
            </a:r>
            <a:r>
              <a:rPr lang="en-US" sz="1400" dirty="0"/>
              <a:t> as its build system and </a:t>
            </a:r>
            <a:r>
              <a:rPr lang="en-US" sz="1400" b="1" i="1" dirty="0"/>
              <a:t>Colcon</a:t>
            </a:r>
            <a:r>
              <a:rPr lang="en-US" sz="1400" dirty="0"/>
              <a:t> as its build tool. </a:t>
            </a:r>
          </a:p>
          <a:p>
            <a:pPr>
              <a:lnSpc>
                <a:spcPct val="160000"/>
              </a:lnSpc>
            </a:pPr>
            <a:r>
              <a:rPr lang="en-US" sz="1400" dirty="0"/>
              <a:t>CMake or Python can be used to create a package.</a:t>
            </a:r>
            <a:endParaRPr lang="en-US" sz="1400" dirty="0">
              <a:cs typeface="Consolas" panose="020B0609020204030204" pitchFamily="49" charset="0"/>
            </a:endParaRPr>
          </a:p>
          <a:p>
            <a:pPr algn="just">
              <a:lnSpc>
                <a:spcPct val="150000"/>
              </a:lnSpc>
            </a:pPr>
            <a:r>
              <a:rPr lang="en-US" sz="1400" dirty="0"/>
              <a:t>Instructions for the compiler need to be allocated in </a:t>
            </a:r>
            <a:r>
              <a:rPr lang="en-US" sz="1400" dirty="0" err="1"/>
              <a:t>CMake</a:t>
            </a:r>
            <a:r>
              <a:rPr lang="en-US" sz="1400" dirty="0"/>
              <a:t> and Package files.</a:t>
            </a:r>
            <a:endParaRPr lang="en-US" sz="1400" dirty="0">
              <a:cs typeface="Consolas" panose="020B0609020204030204" pitchFamily="49" charset="0"/>
            </a:endParaRPr>
          </a:p>
          <a:p>
            <a:pPr algn="just">
              <a:lnSpc>
                <a:spcPct val="150000"/>
              </a:lnSpc>
            </a:pPr>
            <a:endParaRPr lang="en-US" sz="1600" dirty="0"/>
          </a:p>
        </p:txBody>
      </p:sp>
      <p:sp>
        <p:nvSpPr>
          <p:cNvPr id="4" name="Title 3">
            <a:extLst>
              <a:ext uri="{FF2B5EF4-FFF2-40B4-BE49-F238E27FC236}">
                <a16:creationId xmlns:a16="http://schemas.microsoft.com/office/drawing/2014/main" id="{32F56CC4-DED5-6D0E-11B6-79BD6008BE26}"/>
              </a:ext>
            </a:extLst>
          </p:cNvPr>
          <p:cNvSpPr>
            <a:spLocks noGrp="1"/>
          </p:cNvSpPr>
          <p:nvPr>
            <p:ph type="title"/>
          </p:nvPr>
        </p:nvSpPr>
        <p:spPr/>
        <p:txBody>
          <a:bodyPr/>
          <a:lstStyle/>
          <a:p>
            <a:r>
              <a:rPr lang="en-US" dirty="0"/>
              <a:t>ROS Organization</a:t>
            </a:r>
            <a:endParaRPr lang="en-GB" dirty="0"/>
          </a:p>
        </p:txBody>
      </p:sp>
      <p:pic>
        <p:nvPicPr>
          <p:cNvPr id="7" name="Content Placeholder 6">
            <a:extLst>
              <a:ext uri="{FF2B5EF4-FFF2-40B4-BE49-F238E27FC236}">
                <a16:creationId xmlns:a16="http://schemas.microsoft.com/office/drawing/2014/main" id="{E6374501-10E0-EECB-C010-2A4890D6D5BB}"/>
              </a:ext>
            </a:extLst>
          </p:cNvPr>
          <p:cNvPicPr>
            <a:picLocks noGrp="1" noChangeAspect="1"/>
          </p:cNvPicPr>
          <p:nvPr>
            <p:ph sz="half" idx="2"/>
          </p:nvPr>
        </p:nvPicPr>
        <p:blipFill>
          <a:blip r:embed="rId3"/>
          <a:stretch>
            <a:fillRect/>
          </a:stretch>
        </p:blipFill>
        <p:spPr>
          <a:xfrm>
            <a:off x="7124533" y="1524000"/>
            <a:ext cx="3926036" cy="5213261"/>
          </a:xfrm>
          <a:prstGeom prst="rect">
            <a:avLst/>
          </a:prstGeom>
        </p:spPr>
      </p:pic>
    </p:spTree>
    <p:extLst>
      <p:ext uri="{BB962C8B-B14F-4D97-AF65-F5344CB8AC3E}">
        <p14:creationId xmlns:p14="http://schemas.microsoft.com/office/powerpoint/2010/main" val="3245793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DC87B5-D2BA-B7BF-F8EB-BEBB254F74D9}"/>
              </a:ext>
            </a:extLst>
          </p:cNvPr>
          <p:cNvSpPr>
            <a:spLocks noGrp="1"/>
          </p:cNvSpPr>
          <p:nvPr>
            <p:ph sz="half" idx="1"/>
          </p:nvPr>
        </p:nvSpPr>
        <p:spPr/>
        <p:txBody>
          <a:bodyPr>
            <a:normAutofit/>
          </a:bodyPr>
          <a:lstStyle/>
          <a:p>
            <a:pPr>
              <a:lnSpc>
                <a:spcPct val="160000"/>
              </a:lnSpc>
            </a:pPr>
            <a:r>
              <a:rPr lang="en-US" sz="1600" dirty="0"/>
              <a:t>A single workspace can contain as many packages as wanted, each in their own folder. </a:t>
            </a:r>
          </a:p>
          <a:p>
            <a:pPr>
              <a:lnSpc>
                <a:spcPct val="160000"/>
              </a:lnSpc>
            </a:pPr>
            <a:r>
              <a:rPr lang="en-US" sz="1600" dirty="0"/>
              <a:t>A workspace can also have packages of different build types in one workspace (</a:t>
            </a:r>
            <a:r>
              <a:rPr lang="en-US" sz="1600" dirty="0" err="1"/>
              <a:t>CMake</a:t>
            </a:r>
            <a:r>
              <a:rPr lang="en-US" sz="1600" dirty="0"/>
              <a:t>, Python, etc.). You cannot have nested packages.</a:t>
            </a:r>
          </a:p>
          <a:p>
            <a:pPr>
              <a:lnSpc>
                <a:spcPct val="160000"/>
              </a:lnSpc>
            </a:pPr>
            <a:r>
              <a:rPr lang="en-US" sz="1600" dirty="0"/>
              <a:t>Best practice is to have a </a:t>
            </a:r>
            <a:r>
              <a:rPr lang="en-US" sz="1600" dirty="0" err="1"/>
              <a:t>src</a:t>
            </a:r>
            <a:r>
              <a:rPr lang="en-US" sz="1600" dirty="0"/>
              <a:t> folder within your workspace, and to create your packages in there. This keeps the top level of the workspace “clean”.</a:t>
            </a:r>
          </a:p>
        </p:txBody>
      </p:sp>
      <p:pic>
        <p:nvPicPr>
          <p:cNvPr id="7" name="Content Placeholder 6">
            <a:extLst>
              <a:ext uri="{FF2B5EF4-FFF2-40B4-BE49-F238E27FC236}">
                <a16:creationId xmlns:a16="http://schemas.microsoft.com/office/drawing/2014/main" id="{BBF75BF7-6814-C868-0099-76309F066E14}"/>
              </a:ext>
            </a:extLst>
          </p:cNvPr>
          <p:cNvPicPr>
            <a:picLocks noGrp="1" noChangeAspect="1"/>
          </p:cNvPicPr>
          <p:nvPr>
            <p:ph sz="half" idx="2"/>
          </p:nvPr>
        </p:nvPicPr>
        <p:blipFill>
          <a:blip r:embed="rId2"/>
          <a:stretch>
            <a:fillRect/>
          </a:stretch>
        </p:blipFill>
        <p:spPr>
          <a:xfrm>
            <a:off x="6810375" y="1408464"/>
            <a:ext cx="4013044" cy="5328797"/>
          </a:xfrm>
          <a:prstGeom prst="rect">
            <a:avLst/>
          </a:prstGeom>
        </p:spPr>
      </p:pic>
      <p:sp>
        <p:nvSpPr>
          <p:cNvPr id="4" name="Slide Number Placeholder 3">
            <a:extLst>
              <a:ext uri="{FF2B5EF4-FFF2-40B4-BE49-F238E27FC236}">
                <a16:creationId xmlns:a16="http://schemas.microsoft.com/office/drawing/2014/main" id="{F6BB6524-1A3C-F399-E13E-5EC7C14F4962}"/>
              </a:ext>
            </a:extLst>
          </p:cNvPr>
          <p:cNvSpPr>
            <a:spLocks noGrp="1"/>
          </p:cNvSpPr>
          <p:nvPr>
            <p:ph type="sldNum" sz="quarter" idx="12"/>
          </p:nvPr>
        </p:nvSpPr>
        <p:spPr/>
        <p:txBody>
          <a:bodyPr/>
          <a:lstStyle/>
          <a:p>
            <a:fld id="{E33F180C-7AC5-428A-9DBB-8DF57BA31570}" type="slidenum">
              <a:rPr lang="en-GB" smtClean="0"/>
              <a:t>28</a:t>
            </a:fld>
            <a:endParaRPr lang="en-GB"/>
          </a:p>
        </p:txBody>
      </p:sp>
      <p:sp>
        <p:nvSpPr>
          <p:cNvPr id="2" name="Title 1">
            <a:extLst>
              <a:ext uri="{FF2B5EF4-FFF2-40B4-BE49-F238E27FC236}">
                <a16:creationId xmlns:a16="http://schemas.microsoft.com/office/drawing/2014/main" id="{DC0C1D1B-B827-6CB9-CA10-8F468B655747}"/>
              </a:ext>
            </a:extLst>
          </p:cNvPr>
          <p:cNvSpPr>
            <a:spLocks noGrp="1"/>
          </p:cNvSpPr>
          <p:nvPr>
            <p:ph type="title"/>
          </p:nvPr>
        </p:nvSpPr>
        <p:spPr/>
        <p:txBody>
          <a:bodyPr/>
          <a:lstStyle/>
          <a:p>
            <a:r>
              <a:rPr lang="en-US" dirty="0"/>
              <a:t>Packages in a workspace</a:t>
            </a:r>
          </a:p>
        </p:txBody>
      </p:sp>
    </p:spTree>
    <p:extLst>
      <p:ext uri="{BB962C8B-B14F-4D97-AF65-F5344CB8AC3E}">
        <p14:creationId xmlns:p14="http://schemas.microsoft.com/office/powerpoint/2010/main" val="2087701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3A615B-5587-A4D2-43F8-6624B22E266D}"/>
              </a:ext>
            </a:extLst>
          </p:cNvPr>
          <p:cNvSpPr>
            <a:spLocks noGrp="1"/>
          </p:cNvSpPr>
          <p:nvPr>
            <p:ph sz="half" idx="1"/>
          </p:nvPr>
        </p:nvSpPr>
        <p:spPr/>
        <p:txBody>
          <a:bodyPr>
            <a:normAutofit/>
          </a:bodyPr>
          <a:lstStyle/>
          <a:p>
            <a:r>
              <a:rPr lang="en-US" sz="1800" dirty="0"/>
              <a:t>To create a package in C++</a:t>
            </a:r>
          </a:p>
        </p:txBody>
      </p:sp>
      <p:sp>
        <p:nvSpPr>
          <p:cNvPr id="5" name="Content Placeholder 4">
            <a:extLst>
              <a:ext uri="{FF2B5EF4-FFF2-40B4-BE49-F238E27FC236}">
                <a16:creationId xmlns:a16="http://schemas.microsoft.com/office/drawing/2014/main" id="{7AB337D8-E811-47B5-C5C6-790734811F67}"/>
              </a:ext>
            </a:extLst>
          </p:cNvPr>
          <p:cNvSpPr>
            <a:spLocks noGrp="1"/>
          </p:cNvSpPr>
          <p:nvPr>
            <p:ph sz="half" idx="2"/>
          </p:nvPr>
        </p:nvSpPr>
        <p:spPr/>
        <p:txBody>
          <a:bodyPr>
            <a:normAutofit/>
          </a:bodyPr>
          <a:lstStyle/>
          <a:p>
            <a:pPr>
              <a:lnSpc>
                <a:spcPct val="170000"/>
              </a:lnSpc>
            </a:pPr>
            <a:r>
              <a:rPr lang="en-US" sz="1800" dirty="0"/>
              <a:t>Minimum required content:</a:t>
            </a:r>
          </a:p>
          <a:p>
            <a:pPr lvl="1">
              <a:lnSpc>
                <a:spcPct val="170000"/>
              </a:lnSpc>
            </a:pPr>
            <a:r>
              <a:rPr lang="en-US" sz="1800" dirty="0"/>
              <a:t>package.xml file containing meta information about the package</a:t>
            </a:r>
          </a:p>
          <a:p>
            <a:pPr lvl="1">
              <a:lnSpc>
                <a:spcPct val="170000"/>
              </a:lnSpc>
            </a:pPr>
            <a:r>
              <a:rPr lang="en-US" sz="1800" dirty="0"/>
              <a:t>CMakeLists.txt file that describes how to build the code within the package</a:t>
            </a:r>
          </a:p>
          <a:p>
            <a:endParaRPr lang="en-US" sz="1800" dirty="0"/>
          </a:p>
          <a:p>
            <a:endParaRPr lang="en-GB" dirty="0"/>
          </a:p>
        </p:txBody>
      </p:sp>
      <p:sp>
        <p:nvSpPr>
          <p:cNvPr id="4" name="Slide Number Placeholder 3">
            <a:extLst>
              <a:ext uri="{FF2B5EF4-FFF2-40B4-BE49-F238E27FC236}">
                <a16:creationId xmlns:a16="http://schemas.microsoft.com/office/drawing/2014/main" id="{A4ABE530-E691-798A-B447-A3FD3A291873}"/>
              </a:ext>
            </a:extLst>
          </p:cNvPr>
          <p:cNvSpPr>
            <a:spLocks noGrp="1"/>
          </p:cNvSpPr>
          <p:nvPr>
            <p:ph type="sldNum" sz="quarter" idx="12"/>
          </p:nvPr>
        </p:nvSpPr>
        <p:spPr/>
        <p:txBody>
          <a:bodyPr/>
          <a:lstStyle/>
          <a:p>
            <a:fld id="{E33F180C-7AC5-428A-9DBB-8DF57BA31570}" type="slidenum">
              <a:rPr lang="en-GB" smtClean="0"/>
              <a:t>29</a:t>
            </a:fld>
            <a:endParaRPr lang="en-GB"/>
          </a:p>
        </p:txBody>
      </p:sp>
      <p:sp>
        <p:nvSpPr>
          <p:cNvPr id="2" name="Title 1">
            <a:extLst>
              <a:ext uri="{FF2B5EF4-FFF2-40B4-BE49-F238E27FC236}">
                <a16:creationId xmlns:a16="http://schemas.microsoft.com/office/drawing/2014/main" id="{A35F5046-7407-EA97-15AA-F07746815FBF}"/>
              </a:ext>
            </a:extLst>
          </p:cNvPr>
          <p:cNvSpPr>
            <a:spLocks noGrp="1"/>
          </p:cNvSpPr>
          <p:nvPr>
            <p:ph type="title"/>
          </p:nvPr>
        </p:nvSpPr>
        <p:spPr/>
        <p:txBody>
          <a:bodyPr/>
          <a:lstStyle/>
          <a:p>
            <a:r>
              <a:rPr lang="en-US" dirty="0"/>
              <a:t>ROS2 CMake Package Command Line</a:t>
            </a:r>
          </a:p>
        </p:txBody>
      </p:sp>
      <p:sp>
        <p:nvSpPr>
          <p:cNvPr id="6" name="Rectangle 5">
            <a:extLst>
              <a:ext uri="{FF2B5EF4-FFF2-40B4-BE49-F238E27FC236}">
                <a16:creationId xmlns:a16="http://schemas.microsoft.com/office/drawing/2014/main" id="{9F09315C-11FE-1978-0933-07EC805B348D}"/>
              </a:ext>
            </a:extLst>
          </p:cNvPr>
          <p:cNvSpPr/>
          <p:nvPr/>
        </p:nvSpPr>
        <p:spPr>
          <a:xfrm>
            <a:off x="838200" y="2401724"/>
            <a:ext cx="5181600" cy="28249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BR" sz="1200" dirty="0">
                <a:solidFill>
                  <a:schemeClr val="tx1"/>
                </a:solidFill>
                <a:latin typeface="Consolas" panose="020B0609020204030204" pitchFamily="49" charset="0"/>
              </a:rPr>
              <a:t>$ </a:t>
            </a:r>
            <a:r>
              <a:rPr lang="en-GB" sz="1200" dirty="0">
                <a:solidFill>
                  <a:schemeClr val="tx1"/>
                </a:solidFill>
                <a:latin typeface="Consolas" panose="020B0609020204030204" pitchFamily="49" charset="0"/>
              </a:rPr>
              <a:t>ros2 </a:t>
            </a:r>
            <a:r>
              <a:rPr lang="en-GB" sz="1200" dirty="0" err="1">
                <a:solidFill>
                  <a:schemeClr val="tx1"/>
                </a:solidFill>
                <a:latin typeface="Consolas" panose="020B0609020204030204" pitchFamily="49" charset="0"/>
              </a:rPr>
              <a:t>pkg</a:t>
            </a:r>
            <a:r>
              <a:rPr lang="en-GB" sz="1200" dirty="0">
                <a:solidFill>
                  <a:schemeClr val="tx1"/>
                </a:solidFill>
                <a:latin typeface="Consolas" panose="020B0609020204030204" pitchFamily="49" charset="0"/>
              </a:rPr>
              <a:t> create --build-type </a:t>
            </a:r>
            <a:r>
              <a:rPr lang="en-GB" sz="1200" dirty="0" err="1">
                <a:solidFill>
                  <a:schemeClr val="tx1"/>
                </a:solidFill>
                <a:latin typeface="Consolas" panose="020B0609020204030204" pitchFamily="49" charset="0"/>
              </a:rPr>
              <a:t>ament_cmake</a:t>
            </a:r>
            <a:r>
              <a:rPr lang="en-GB" sz="1200" dirty="0">
                <a:solidFill>
                  <a:schemeClr val="tx1"/>
                </a:solidFill>
                <a:latin typeface="Consolas" panose="020B0609020204030204" pitchFamily="49" charset="0"/>
              </a:rPr>
              <a:t> &lt;</a:t>
            </a:r>
            <a:r>
              <a:rPr lang="en-GB" sz="1200" dirty="0" err="1">
                <a:solidFill>
                  <a:schemeClr val="tx1"/>
                </a:solidFill>
                <a:latin typeface="Consolas" panose="020B0609020204030204" pitchFamily="49" charset="0"/>
              </a:rPr>
              <a:t>package_name</a:t>
            </a:r>
            <a:r>
              <a:rPr lang="en-GB" sz="1200" dirty="0">
                <a:solidFill>
                  <a:schemeClr val="tx1"/>
                </a:solidFill>
                <a:latin typeface="Consolas" panose="020B0609020204030204" pitchFamily="49" charset="0"/>
              </a:rPr>
              <a:t>&gt;</a:t>
            </a:r>
          </a:p>
        </p:txBody>
      </p:sp>
      <p:pic>
        <p:nvPicPr>
          <p:cNvPr id="8" name="Picture 7">
            <a:extLst>
              <a:ext uri="{FF2B5EF4-FFF2-40B4-BE49-F238E27FC236}">
                <a16:creationId xmlns:a16="http://schemas.microsoft.com/office/drawing/2014/main" id="{0B03C546-8B15-0BCC-DE72-9E60C7E0BD7F}"/>
              </a:ext>
            </a:extLst>
          </p:cNvPr>
          <p:cNvPicPr>
            <a:picLocks noChangeAspect="1"/>
          </p:cNvPicPr>
          <p:nvPr/>
        </p:nvPicPr>
        <p:blipFill>
          <a:blip r:embed="rId2"/>
          <a:stretch>
            <a:fillRect/>
          </a:stretch>
        </p:blipFill>
        <p:spPr>
          <a:xfrm>
            <a:off x="7081603" y="4664629"/>
            <a:ext cx="3362794" cy="1419423"/>
          </a:xfrm>
          <a:prstGeom prst="rect">
            <a:avLst/>
          </a:prstGeom>
        </p:spPr>
      </p:pic>
      <p:pic>
        <p:nvPicPr>
          <p:cNvPr id="10" name="Picture 9">
            <a:extLst>
              <a:ext uri="{FF2B5EF4-FFF2-40B4-BE49-F238E27FC236}">
                <a16:creationId xmlns:a16="http://schemas.microsoft.com/office/drawing/2014/main" id="{FB3169DF-0F5B-1B23-E658-7A1FA0BC603F}"/>
              </a:ext>
            </a:extLst>
          </p:cNvPr>
          <p:cNvPicPr>
            <a:picLocks noChangeAspect="1"/>
          </p:cNvPicPr>
          <p:nvPr/>
        </p:nvPicPr>
        <p:blipFill>
          <a:blip r:embed="rId3"/>
          <a:stretch>
            <a:fillRect/>
          </a:stretch>
        </p:blipFill>
        <p:spPr>
          <a:xfrm>
            <a:off x="838199" y="3063538"/>
            <a:ext cx="5172689" cy="3020514"/>
          </a:xfrm>
          <a:prstGeom prst="rect">
            <a:avLst/>
          </a:prstGeom>
        </p:spPr>
      </p:pic>
    </p:spTree>
    <p:extLst>
      <p:ext uri="{BB962C8B-B14F-4D97-AF65-F5344CB8AC3E}">
        <p14:creationId xmlns:p14="http://schemas.microsoft.com/office/powerpoint/2010/main" val="2822550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6ED4-D2BA-C400-596D-8720E989ECC4}"/>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73EA22F8-3BBD-85E8-F585-7335200111EE}"/>
              </a:ext>
            </a:extLst>
          </p:cNvPr>
          <p:cNvSpPr>
            <a:spLocks noGrp="1"/>
          </p:cNvSpPr>
          <p:nvPr>
            <p:ph type="subTitle" idx="1"/>
          </p:nvPr>
        </p:nvSpPr>
        <p:spPr/>
        <p:txBody>
          <a:bodyPr/>
          <a:lstStyle/>
          <a:p>
            <a:r>
              <a:rPr lang="en-GB" dirty="0"/>
              <a:t>What is ROS?</a:t>
            </a:r>
          </a:p>
        </p:txBody>
      </p:sp>
    </p:spTree>
    <p:extLst>
      <p:ext uri="{BB962C8B-B14F-4D97-AF65-F5344CB8AC3E}">
        <p14:creationId xmlns:p14="http://schemas.microsoft.com/office/powerpoint/2010/main" val="2153833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3A615B-5587-A4D2-43F8-6624B22E266D}"/>
              </a:ext>
            </a:extLst>
          </p:cNvPr>
          <p:cNvSpPr>
            <a:spLocks noGrp="1"/>
          </p:cNvSpPr>
          <p:nvPr>
            <p:ph sz="half" idx="1"/>
          </p:nvPr>
        </p:nvSpPr>
        <p:spPr/>
        <p:txBody>
          <a:bodyPr>
            <a:normAutofit/>
          </a:bodyPr>
          <a:lstStyle/>
          <a:p>
            <a:r>
              <a:rPr lang="en-US" sz="1800" dirty="0"/>
              <a:t>To create a package with Python</a:t>
            </a:r>
          </a:p>
          <a:p>
            <a:pPr marL="0" indent="0">
              <a:buNone/>
            </a:pPr>
            <a:endParaRPr lang="en-US" dirty="0"/>
          </a:p>
        </p:txBody>
      </p:sp>
      <p:sp>
        <p:nvSpPr>
          <p:cNvPr id="5" name="Content Placeholder 4">
            <a:extLst>
              <a:ext uri="{FF2B5EF4-FFF2-40B4-BE49-F238E27FC236}">
                <a16:creationId xmlns:a16="http://schemas.microsoft.com/office/drawing/2014/main" id="{0575D030-755E-0A71-2D20-F725408660B5}"/>
              </a:ext>
            </a:extLst>
          </p:cNvPr>
          <p:cNvSpPr>
            <a:spLocks noGrp="1"/>
          </p:cNvSpPr>
          <p:nvPr>
            <p:ph sz="half" idx="2"/>
          </p:nvPr>
        </p:nvSpPr>
        <p:spPr>
          <a:xfrm>
            <a:off x="6116243" y="1443127"/>
            <a:ext cx="5759824" cy="3682440"/>
          </a:xfrm>
        </p:spPr>
        <p:txBody>
          <a:bodyPr>
            <a:normAutofit fontScale="55000" lnSpcReduction="20000"/>
          </a:bodyPr>
          <a:lstStyle/>
          <a:p>
            <a:pPr>
              <a:lnSpc>
                <a:spcPct val="170000"/>
              </a:lnSpc>
            </a:pPr>
            <a:r>
              <a:rPr lang="en-US" dirty="0"/>
              <a:t>package.xml file containing meta information about the package</a:t>
            </a:r>
          </a:p>
          <a:p>
            <a:pPr>
              <a:lnSpc>
                <a:spcPct val="170000"/>
              </a:lnSpc>
            </a:pPr>
            <a:r>
              <a:rPr lang="en-US" dirty="0"/>
              <a:t>setup.py containing instructions for how to install the package</a:t>
            </a:r>
          </a:p>
          <a:p>
            <a:pPr>
              <a:lnSpc>
                <a:spcPct val="170000"/>
              </a:lnSpc>
            </a:pPr>
            <a:r>
              <a:rPr lang="en-US" dirty="0" err="1"/>
              <a:t>setup.cfg</a:t>
            </a:r>
            <a:r>
              <a:rPr lang="en-US" dirty="0"/>
              <a:t> is required when a package has executables, so ros2 run can find them</a:t>
            </a:r>
          </a:p>
          <a:p>
            <a:pPr>
              <a:lnSpc>
                <a:spcPct val="170000"/>
              </a:lnSpc>
            </a:pPr>
            <a:r>
              <a:rPr lang="en-US" dirty="0"/>
              <a:t>/&lt;</a:t>
            </a:r>
            <a:r>
              <a:rPr lang="en-US" dirty="0" err="1"/>
              <a:t>package_name</a:t>
            </a:r>
            <a:r>
              <a:rPr lang="en-US" dirty="0"/>
              <a:t>&gt; - a directory with the same name as your package, used by ROS 2 tools to find your package, contains __init__.py</a:t>
            </a:r>
          </a:p>
          <a:p>
            <a:pPr marL="0" indent="0">
              <a:buNone/>
            </a:pPr>
            <a:endParaRPr lang="en-US" dirty="0"/>
          </a:p>
          <a:p>
            <a:endParaRPr lang="en-GB" dirty="0"/>
          </a:p>
        </p:txBody>
      </p:sp>
      <p:sp>
        <p:nvSpPr>
          <p:cNvPr id="4" name="Slide Number Placeholder 3">
            <a:extLst>
              <a:ext uri="{FF2B5EF4-FFF2-40B4-BE49-F238E27FC236}">
                <a16:creationId xmlns:a16="http://schemas.microsoft.com/office/drawing/2014/main" id="{A4ABE530-E691-798A-B447-A3FD3A291873}"/>
              </a:ext>
            </a:extLst>
          </p:cNvPr>
          <p:cNvSpPr>
            <a:spLocks noGrp="1"/>
          </p:cNvSpPr>
          <p:nvPr>
            <p:ph type="sldNum" sz="quarter" idx="12"/>
          </p:nvPr>
        </p:nvSpPr>
        <p:spPr/>
        <p:txBody>
          <a:bodyPr/>
          <a:lstStyle/>
          <a:p>
            <a:fld id="{E33F180C-7AC5-428A-9DBB-8DF57BA31570}" type="slidenum">
              <a:rPr lang="en-GB" smtClean="0"/>
              <a:t>30</a:t>
            </a:fld>
            <a:endParaRPr lang="en-GB"/>
          </a:p>
        </p:txBody>
      </p:sp>
      <p:sp>
        <p:nvSpPr>
          <p:cNvPr id="2" name="Title 1">
            <a:extLst>
              <a:ext uri="{FF2B5EF4-FFF2-40B4-BE49-F238E27FC236}">
                <a16:creationId xmlns:a16="http://schemas.microsoft.com/office/drawing/2014/main" id="{A35F5046-7407-EA97-15AA-F07746815FBF}"/>
              </a:ext>
            </a:extLst>
          </p:cNvPr>
          <p:cNvSpPr>
            <a:spLocks noGrp="1"/>
          </p:cNvSpPr>
          <p:nvPr>
            <p:ph type="title"/>
          </p:nvPr>
        </p:nvSpPr>
        <p:spPr/>
        <p:txBody>
          <a:bodyPr/>
          <a:lstStyle/>
          <a:p>
            <a:r>
              <a:rPr lang="en-US" dirty="0"/>
              <a:t>ROS2 Python Package Command Line</a:t>
            </a:r>
          </a:p>
        </p:txBody>
      </p:sp>
      <p:sp>
        <p:nvSpPr>
          <p:cNvPr id="6" name="Rectangle 5">
            <a:extLst>
              <a:ext uri="{FF2B5EF4-FFF2-40B4-BE49-F238E27FC236}">
                <a16:creationId xmlns:a16="http://schemas.microsoft.com/office/drawing/2014/main" id="{BA1D915A-3B20-4BE2-E15B-A25BC60D47F6}"/>
              </a:ext>
            </a:extLst>
          </p:cNvPr>
          <p:cNvSpPr/>
          <p:nvPr/>
        </p:nvSpPr>
        <p:spPr>
          <a:xfrm>
            <a:off x="838200" y="2401724"/>
            <a:ext cx="5181600" cy="28249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BR" sz="1200" dirty="0">
                <a:solidFill>
                  <a:schemeClr val="tx1"/>
                </a:solidFill>
                <a:latin typeface="Consolas" panose="020B0609020204030204" pitchFamily="49" charset="0"/>
              </a:rPr>
              <a:t>$ </a:t>
            </a:r>
            <a:r>
              <a:rPr lang="en-US" sz="1200" dirty="0">
                <a:solidFill>
                  <a:schemeClr val="tx1"/>
                </a:solidFill>
                <a:latin typeface="Consolas" panose="020B0609020204030204" pitchFamily="49" charset="0"/>
              </a:rPr>
              <a:t>ros2 pkg create --build-type </a:t>
            </a:r>
            <a:r>
              <a:rPr lang="en-US" sz="1200" dirty="0" err="1">
                <a:solidFill>
                  <a:schemeClr val="tx1"/>
                </a:solidFill>
                <a:latin typeface="Consolas" panose="020B0609020204030204" pitchFamily="49" charset="0"/>
              </a:rPr>
              <a:t>ament_python</a:t>
            </a:r>
            <a:r>
              <a:rPr lang="en-US" sz="1200" dirty="0">
                <a:solidFill>
                  <a:schemeClr val="tx1"/>
                </a:solidFill>
                <a:latin typeface="Consolas" panose="020B0609020204030204" pitchFamily="49" charset="0"/>
              </a:rPr>
              <a:t> &lt;</a:t>
            </a:r>
            <a:r>
              <a:rPr lang="en-US" sz="1200" dirty="0" err="1">
                <a:solidFill>
                  <a:schemeClr val="tx1"/>
                </a:solidFill>
                <a:latin typeface="Consolas" panose="020B0609020204030204" pitchFamily="49" charset="0"/>
              </a:rPr>
              <a:t>package_name</a:t>
            </a:r>
            <a:r>
              <a:rPr lang="en-US" sz="1200" dirty="0">
                <a:solidFill>
                  <a:schemeClr val="tx1"/>
                </a:solidFill>
                <a:latin typeface="Consolas" panose="020B0609020204030204" pitchFamily="49" charset="0"/>
              </a:rPr>
              <a:t>&gt;</a:t>
            </a:r>
          </a:p>
        </p:txBody>
      </p:sp>
      <p:pic>
        <p:nvPicPr>
          <p:cNvPr id="8" name="Picture 7">
            <a:extLst>
              <a:ext uri="{FF2B5EF4-FFF2-40B4-BE49-F238E27FC236}">
                <a16:creationId xmlns:a16="http://schemas.microsoft.com/office/drawing/2014/main" id="{9C78F9E5-9383-5CAC-AAA9-6C3C0E437447}"/>
              </a:ext>
            </a:extLst>
          </p:cNvPr>
          <p:cNvPicPr>
            <a:picLocks noChangeAspect="1"/>
          </p:cNvPicPr>
          <p:nvPr/>
        </p:nvPicPr>
        <p:blipFill>
          <a:blip r:embed="rId2"/>
          <a:stretch>
            <a:fillRect/>
          </a:stretch>
        </p:blipFill>
        <p:spPr>
          <a:xfrm>
            <a:off x="831548" y="2990445"/>
            <a:ext cx="5188252" cy="3682440"/>
          </a:xfrm>
          <a:prstGeom prst="rect">
            <a:avLst/>
          </a:prstGeom>
        </p:spPr>
      </p:pic>
      <p:pic>
        <p:nvPicPr>
          <p:cNvPr id="10" name="Picture 9">
            <a:extLst>
              <a:ext uri="{FF2B5EF4-FFF2-40B4-BE49-F238E27FC236}">
                <a16:creationId xmlns:a16="http://schemas.microsoft.com/office/drawing/2014/main" id="{B947BF68-55C9-834B-AF88-B4224A2F26BE}"/>
              </a:ext>
            </a:extLst>
          </p:cNvPr>
          <p:cNvPicPr>
            <a:picLocks noChangeAspect="1"/>
          </p:cNvPicPr>
          <p:nvPr/>
        </p:nvPicPr>
        <p:blipFill>
          <a:blip r:embed="rId3"/>
          <a:stretch>
            <a:fillRect/>
          </a:stretch>
        </p:blipFill>
        <p:spPr>
          <a:xfrm>
            <a:off x="8610600" y="4831665"/>
            <a:ext cx="2471977" cy="1921119"/>
          </a:xfrm>
          <a:prstGeom prst="rect">
            <a:avLst/>
          </a:prstGeom>
        </p:spPr>
      </p:pic>
    </p:spTree>
    <p:extLst>
      <p:ext uri="{BB962C8B-B14F-4D97-AF65-F5344CB8AC3E}">
        <p14:creationId xmlns:p14="http://schemas.microsoft.com/office/powerpoint/2010/main" val="666069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08235E-8190-767D-2C2C-804F7C80A983}"/>
              </a:ext>
            </a:extLst>
          </p:cNvPr>
          <p:cNvSpPr>
            <a:spLocks noGrp="1"/>
          </p:cNvSpPr>
          <p:nvPr>
            <p:ph sz="half" idx="1"/>
          </p:nvPr>
        </p:nvSpPr>
        <p:spPr/>
        <p:txBody>
          <a:bodyPr>
            <a:normAutofit/>
          </a:bodyPr>
          <a:lstStyle/>
          <a:p>
            <a:pPr marL="0" indent="0">
              <a:lnSpc>
                <a:spcPct val="160000"/>
              </a:lnSpc>
              <a:buNone/>
            </a:pPr>
            <a:r>
              <a:rPr lang="en-US" sz="1600" dirty="0">
                <a:latin typeface="Nexa-Bold" panose="01000000000000000000" pitchFamily="2" charset="0"/>
              </a:rPr>
              <a:t>A Closer Look Into a ROS Package</a:t>
            </a:r>
            <a:endParaRPr lang="en-US" sz="1500" dirty="0"/>
          </a:p>
          <a:p>
            <a:pPr marL="285750" indent="-285750">
              <a:lnSpc>
                <a:spcPct val="160000"/>
              </a:lnSpc>
              <a:buFont typeface="Arial" panose="020B0604020202020204" pitchFamily="34" charset="0"/>
              <a:buChar char="•"/>
            </a:pPr>
            <a:r>
              <a:rPr lang="en-US" sz="1500" dirty="0">
                <a:solidFill>
                  <a:srgbClr val="00B050"/>
                </a:solidFill>
              </a:rPr>
              <a:t>Packages: Files that can be exported between projects</a:t>
            </a:r>
          </a:p>
          <a:p>
            <a:pPr marL="285750" indent="-285750">
              <a:lnSpc>
                <a:spcPct val="160000"/>
              </a:lnSpc>
              <a:buFont typeface="Arial" panose="020B0604020202020204" pitchFamily="34" charset="0"/>
              <a:buChar char="•"/>
            </a:pPr>
            <a:r>
              <a:rPr lang="en-US" sz="1500" dirty="0">
                <a:solidFill>
                  <a:srgbClr val="C00000"/>
                </a:solidFill>
              </a:rPr>
              <a:t>Configuration files used to stablish code dependencies.</a:t>
            </a:r>
          </a:p>
          <a:p>
            <a:pPr>
              <a:lnSpc>
                <a:spcPct val="160000"/>
              </a:lnSpc>
            </a:pPr>
            <a:r>
              <a:rPr lang="en-US" sz="1500" dirty="0">
                <a:solidFill>
                  <a:schemeClr val="accent4">
                    <a:lumMod val="75000"/>
                  </a:schemeClr>
                </a:solidFill>
              </a:rPr>
              <a:t>Extra files and folders: They are files/folders dedicated for specific tasks. In this case the launch file allow us to execute several nodes at the same time</a:t>
            </a:r>
          </a:p>
          <a:p>
            <a:pPr>
              <a:lnSpc>
                <a:spcPct val="160000"/>
              </a:lnSpc>
            </a:pPr>
            <a:r>
              <a:rPr lang="en-US" sz="1500" dirty="0">
                <a:solidFill>
                  <a:schemeClr val="accent1"/>
                </a:solidFill>
              </a:rPr>
              <a:t>Nodes : Code that we will execute inside each node.</a:t>
            </a:r>
          </a:p>
        </p:txBody>
      </p:sp>
      <p:sp>
        <p:nvSpPr>
          <p:cNvPr id="4" name="Title 3">
            <a:extLst>
              <a:ext uri="{FF2B5EF4-FFF2-40B4-BE49-F238E27FC236}">
                <a16:creationId xmlns:a16="http://schemas.microsoft.com/office/drawing/2014/main" id="{4EC647FE-B804-2556-C440-85713066BFC0}"/>
              </a:ext>
            </a:extLst>
          </p:cNvPr>
          <p:cNvSpPr>
            <a:spLocks noGrp="1"/>
          </p:cNvSpPr>
          <p:nvPr>
            <p:ph type="title"/>
          </p:nvPr>
        </p:nvSpPr>
        <p:spPr/>
        <p:txBody>
          <a:bodyPr/>
          <a:lstStyle/>
          <a:p>
            <a:r>
              <a:rPr lang="en-US" dirty="0"/>
              <a:t>ROS Organization</a:t>
            </a:r>
            <a:endParaRPr lang="en-GB" dirty="0"/>
          </a:p>
        </p:txBody>
      </p:sp>
      <p:pic>
        <p:nvPicPr>
          <p:cNvPr id="6" name="Content Placeholder 6">
            <a:extLst>
              <a:ext uri="{FF2B5EF4-FFF2-40B4-BE49-F238E27FC236}">
                <a16:creationId xmlns:a16="http://schemas.microsoft.com/office/drawing/2014/main" id="{452C0852-E8C6-0846-8D5D-3C0777CE6144}"/>
              </a:ext>
            </a:extLst>
          </p:cNvPr>
          <p:cNvPicPr>
            <a:picLocks noChangeAspect="1"/>
          </p:cNvPicPr>
          <p:nvPr/>
        </p:nvPicPr>
        <p:blipFill>
          <a:blip r:embed="rId2"/>
          <a:stretch>
            <a:fillRect/>
          </a:stretch>
        </p:blipFill>
        <p:spPr>
          <a:xfrm>
            <a:off x="6810375" y="1408464"/>
            <a:ext cx="4013044" cy="5328797"/>
          </a:xfrm>
          <a:prstGeom prst="rect">
            <a:avLst/>
          </a:prstGeom>
        </p:spPr>
      </p:pic>
    </p:spTree>
    <p:extLst>
      <p:ext uri="{BB962C8B-B14F-4D97-AF65-F5344CB8AC3E}">
        <p14:creationId xmlns:p14="http://schemas.microsoft.com/office/powerpoint/2010/main" val="1551491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419F6-9EE6-75D2-CADF-9504CFB773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91C8B0-4E4B-9B9B-F7B2-6BA5233E12D3}"/>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FAA0B0D2-238A-095E-382E-DF7CE88D9F0F}"/>
              </a:ext>
            </a:extLst>
          </p:cNvPr>
          <p:cNvSpPr>
            <a:spLocks noGrp="1"/>
          </p:cNvSpPr>
          <p:nvPr>
            <p:ph type="subTitle" idx="1"/>
          </p:nvPr>
        </p:nvSpPr>
        <p:spPr/>
        <p:txBody>
          <a:bodyPr>
            <a:normAutofit/>
          </a:bodyPr>
          <a:lstStyle/>
          <a:p>
            <a:r>
              <a:rPr lang="en-GB" dirty="0"/>
              <a:t>Creating a Workspace</a:t>
            </a:r>
          </a:p>
        </p:txBody>
      </p:sp>
    </p:spTree>
    <p:extLst>
      <p:ext uri="{BB962C8B-B14F-4D97-AF65-F5344CB8AC3E}">
        <p14:creationId xmlns:p14="http://schemas.microsoft.com/office/powerpoint/2010/main" val="108854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396C1-873A-A26E-3AF4-EF0B61E2D22E}"/>
              </a:ext>
            </a:extLst>
          </p:cNvPr>
          <p:cNvSpPr>
            <a:spLocks noGrp="1"/>
          </p:cNvSpPr>
          <p:nvPr>
            <p:ph sz="half" idx="1"/>
          </p:nvPr>
        </p:nvSpPr>
        <p:spPr/>
        <p:txBody>
          <a:bodyPr>
            <a:normAutofit/>
          </a:bodyPr>
          <a:lstStyle/>
          <a:p>
            <a:pPr marL="0" indent="0">
              <a:lnSpc>
                <a:spcPct val="150000"/>
              </a:lnSpc>
              <a:buNone/>
            </a:pPr>
            <a:r>
              <a:rPr lang="en-US" sz="2000" dirty="0">
                <a:latin typeface="Nexa-Bold" panose="01000000000000000000" pitchFamily="2" charset="0"/>
              </a:rPr>
              <a:t>Creating a workspace</a:t>
            </a:r>
          </a:p>
          <a:p>
            <a:pPr>
              <a:lnSpc>
                <a:spcPct val="150000"/>
              </a:lnSpc>
            </a:pPr>
            <a:r>
              <a:rPr lang="en-US" sz="1600" dirty="0"/>
              <a:t>Open a terminal in Ubuntu</a:t>
            </a:r>
          </a:p>
          <a:p>
            <a:pPr>
              <a:lnSpc>
                <a:spcPct val="150000"/>
              </a:lnSpc>
            </a:pPr>
            <a:r>
              <a:rPr lang="en-US" sz="1600" dirty="0"/>
              <a:t>Source the ROS2 underlay</a:t>
            </a:r>
          </a:p>
          <a:p>
            <a:pPr>
              <a:lnSpc>
                <a:spcPct val="150000"/>
              </a:lnSpc>
            </a:pPr>
            <a:endParaRPr lang="en-US" sz="1600" dirty="0"/>
          </a:p>
          <a:p>
            <a:pPr>
              <a:lnSpc>
                <a:spcPct val="150000"/>
              </a:lnSpc>
            </a:pPr>
            <a:endParaRPr lang="en-US" sz="1600" dirty="0"/>
          </a:p>
          <a:p>
            <a:pPr>
              <a:lnSpc>
                <a:spcPct val="150000"/>
              </a:lnSpc>
            </a:pPr>
            <a:r>
              <a:rPr lang="en-US" sz="1600" dirty="0"/>
              <a:t>Create a directory to contain our workspace</a:t>
            </a:r>
          </a:p>
          <a:p>
            <a:pPr>
              <a:lnSpc>
                <a:spcPct val="150000"/>
              </a:lnSpc>
            </a:pPr>
            <a:endParaRPr lang="en-US" sz="1600" dirty="0"/>
          </a:p>
          <a:p>
            <a:pPr>
              <a:lnSpc>
                <a:spcPct val="150000"/>
              </a:lnSpc>
            </a:pPr>
            <a:r>
              <a:rPr lang="en-US" sz="1600" dirty="0"/>
              <a:t>Access the created folder</a:t>
            </a:r>
          </a:p>
        </p:txBody>
      </p:sp>
      <p:sp>
        <p:nvSpPr>
          <p:cNvPr id="5" name="Content Placeholder 4">
            <a:extLst>
              <a:ext uri="{FF2B5EF4-FFF2-40B4-BE49-F238E27FC236}">
                <a16:creationId xmlns:a16="http://schemas.microsoft.com/office/drawing/2014/main" id="{CB035969-6C1F-1C15-34CB-F0721154C0F2}"/>
              </a:ext>
            </a:extLst>
          </p:cNvPr>
          <p:cNvSpPr>
            <a:spLocks noGrp="1"/>
          </p:cNvSpPr>
          <p:nvPr>
            <p:ph sz="half" idx="2"/>
          </p:nvPr>
        </p:nvSpPr>
        <p:spPr/>
        <p:txBody>
          <a:bodyPr/>
          <a:lstStyle/>
          <a:p>
            <a:pPr>
              <a:lnSpc>
                <a:spcPct val="150000"/>
              </a:lnSpc>
            </a:pPr>
            <a:r>
              <a:rPr lang="en-GB" sz="1600" dirty="0"/>
              <a:t>From the root of your workspace (ros2_ws), you can now build your packages using the command:</a:t>
            </a:r>
          </a:p>
          <a:p>
            <a:pPr>
              <a:lnSpc>
                <a:spcPct val="150000"/>
              </a:lnSpc>
            </a:pPr>
            <a:endParaRPr lang="en-GB" sz="1600" dirty="0"/>
          </a:p>
          <a:p>
            <a:pPr>
              <a:lnSpc>
                <a:spcPct val="150000"/>
              </a:lnSpc>
            </a:pPr>
            <a:endParaRPr lang="en-US" sz="1600" i="1" dirty="0"/>
          </a:p>
          <a:p>
            <a:pPr>
              <a:lnSpc>
                <a:spcPct val="150000"/>
              </a:lnSpc>
            </a:pPr>
            <a:endParaRPr lang="en-US" sz="1600" i="1" dirty="0"/>
          </a:p>
          <a:p>
            <a:pPr>
              <a:lnSpc>
                <a:spcPct val="150000"/>
              </a:lnSpc>
            </a:pPr>
            <a:r>
              <a:rPr lang="en-US" sz="1600" i="1" dirty="0" err="1"/>
              <a:t>colcon</a:t>
            </a:r>
            <a:r>
              <a:rPr lang="en-US" sz="1600" dirty="0"/>
              <a:t> does out of source builds. By default, it will create the </a:t>
            </a:r>
            <a:r>
              <a:rPr lang="en-US" sz="1600" i="1" dirty="0"/>
              <a:t>build</a:t>
            </a:r>
            <a:r>
              <a:rPr lang="en-US" sz="1600" dirty="0"/>
              <a:t>, </a:t>
            </a:r>
            <a:r>
              <a:rPr lang="en-US" sz="1600" i="1" dirty="0"/>
              <a:t>install</a:t>
            </a:r>
            <a:r>
              <a:rPr lang="en-US" sz="1600" dirty="0"/>
              <a:t> and </a:t>
            </a:r>
            <a:r>
              <a:rPr lang="en-US" sz="1600" i="1" dirty="0"/>
              <a:t>log</a:t>
            </a:r>
            <a:r>
              <a:rPr lang="en-US" sz="1600" dirty="0"/>
              <a:t> directories as peers of the </a:t>
            </a:r>
            <a:r>
              <a:rPr lang="en-US" sz="1600" i="1" dirty="0" err="1"/>
              <a:t>src</a:t>
            </a:r>
            <a:r>
              <a:rPr lang="en-US" sz="1600" dirty="0"/>
              <a:t> directory</a:t>
            </a:r>
          </a:p>
          <a:p>
            <a:endParaRPr lang="en-GB" dirty="0"/>
          </a:p>
        </p:txBody>
      </p:sp>
      <p:sp>
        <p:nvSpPr>
          <p:cNvPr id="4" name="Slide Number Placeholder 3">
            <a:extLst>
              <a:ext uri="{FF2B5EF4-FFF2-40B4-BE49-F238E27FC236}">
                <a16:creationId xmlns:a16="http://schemas.microsoft.com/office/drawing/2014/main" id="{0E750CED-50B4-F627-AD2B-520B620931FF}"/>
              </a:ext>
            </a:extLst>
          </p:cNvPr>
          <p:cNvSpPr>
            <a:spLocks noGrp="1"/>
          </p:cNvSpPr>
          <p:nvPr>
            <p:ph type="sldNum" sz="quarter" idx="12"/>
          </p:nvPr>
        </p:nvSpPr>
        <p:spPr/>
        <p:txBody>
          <a:bodyPr/>
          <a:lstStyle/>
          <a:p>
            <a:fld id="{E33F180C-7AC5-428A-9DBB-8DF57BA31570}" type="slidenum">
              <a:rPr lang="en-GB" smtClean="0"/>
              <a:t>33</a:t>
            </a:fld>
            <a:endParaRPr lang="en-GB"/>
          </a:p>
        </p:txBody>
      </p:sp>
      <p:sp>
        <p:nvSpPr>
          <p:cNvPr id="2" name="Title 1">
            <a:extLst>
              <a:ext uri="{FF2B5EF4-FFF2-40B4-BE49-F238E27FC236}">
                <a16:creationId xmlns:a16="http://schemas.microsoft.com/office/drawing/2014/main" id="{0EFC9560-F57E-4DAE-7767-6AB4A6E15294}"/>
              </a:ext>
            </a:extLst>
          </p:cNvPr>
          <p:cNvSpPr>
            <a:spLocks noGrp="1"/>
          </p:cNvSpPr>
          <p:nvPr>
            <p:ph type="title"/>
          </p:nvPr>
        </p:nvSpPr>
        <p:spPr/>
        <p:txBody>
          <a:bodyPr/>
          <a:lstStyle/>
          <a:p>
            <a:r>
              <a:rPr lang="en-US" dirty="0"/>
              <a:t>Create a workspace</a:t>
            </a:r>
          </a:p>
        </p:txBody>
      </p:sp>
      <p:sp>
        <p:nvSpPr>
          <p:cNvPr id="6" name="Rectangle 5">
            <a:extLst>
              <a:ext uri="{FF2B5EF4-FFF2-40B4-BE49-F238E27FC236}">
                <a16:creationId xmlns:a16="http://schemas.microsoft.com/office/drawing/2014/main" id="{44B29313-AD64-A6D8-6EA6-3500DB7B8C47}"/>
              </a:ext>
            </a:extLst>
          </p:cNvPr>
          <p:cNvSpPr/>
          <p:nvPr/>
        </p:nvSpPr>
        <p:spPr>
          <a:xfrm>
            <a:off x="838200" y="4986515"/>
            <a:ext cx="5181600"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BR" sz="1400" dirty="0">
                <a:solidFill>
                  <a:schemeClr val="tx1"/>
                </a:solidFill>
                <a:latin typeface="Consolas" panose="020B0609020204030204" pitchFamily="49" charset="0"/>
              </a:rPr>
              <a:t>$ mkdir -p ~/ros2_ws/src</a:t>
            </a:r>
          </a:p>
        </p:txBody>
      </p:sp>
      <p:sp>
        <p:nvSpPr>
          <p:cNvPr id="7" name="Rectangle 6">
            <a:extLst>
              <a:ext uri="{FF2B5EF4-FFF2-40B4-BE49-F238E27FC236}">
                <a16:creationId xmlns:a16="http://schemas.microsoft.com/office/drawing/2014/main" id="{2A8F874C-8D2D-FEA8-AF7D-A490A1B014EB}"/>
              </a:ext>
            </a:extLst>
          </p:cNvPr>
          <p:cNvSpPr/>
          <p:nvPr/>
        </p:nvSpPr>
        <p:spPr>
          <a:xfrm>
            <a:off x="838200" y="5886593"/>
            <a:ext cx="5181600"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BR" sz="1400" dirty="0">
                <a:solidFill>
                  <a:schemeClr val="tx1"/>
                </a:solidFill>
                <a:latin typeface="Consolas" panose="020B0609020204030204" pitchFamily="49" charset="0"/>
              </a:rPr>
              <a:t>$ cd ~/ros2_ws/src</a:t>
            </a:r>
          </a:p>
        </p:txBody>
      </p:sp>
      <p:sp>
        <p:nvSpPr>
          <p:cNvPr id="8" name="Rectangle 7">
            <a:extLst>
              <a:ext uri="{FF2B5EF4-FFF2-40B4-BE49-F238E27FC236}">
                <a16:creationId xmlns:a16="http://schemas.microsoft.com/office/drawing/2014/main" id="{38B099CE-565F-2D26-ABAB-B27E0093EA7A}"/>
              </a:ext>
            </a:extLst>
          </p:cNvPr>
          <p:cNvSpPr/>
          <p:nvPr/>
        </p:nvSpPr>
        <p:spPr>
          <a:xfrm>
            <a:off x="838200" y="3418122"/>
            <a:ext cx="5181600" cy="99251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BR" sz="1400" dirty="0">
                <a:solidFill>
                  <a:schemeClr val="tx1"/>
                </a:solidFill>
                <a:latin typeface="Consolas" panose="020B0609020204030204" pitchFamily="49" charset="0"/>
              </a:rPr>
              <a:t>$ source /opt/ros/$DISTRO$/setup.bash</a:t>
            </a:r>
          </a:p>
          <a:p>
            <a:endParaRPr lang="en-US" sz="1400" dirty="0"/>
          </a:p>
          <a:p>
            <a:r>
              <a:rPr lang="en-US" sz="1200" dirty="0">
                <a:solidFill>
                  <a:schemeClr val="tx1"/>
                </a:solidFill>
                <a:latin typeface="Consolas" panose="020B0609020204030204" pitchFamily="49" charset="0"/>
              </a:rPr>
              <a:t>replace $DISTRO$ for the name of your distribution e.g.:</a:t>
            </a:r>
          </a:p>
          <a:p>
            <a:endParaRPr lang="en-US" sz="1200" dirty="0">
              <a:solidFill>
                <a:schemeClr val="tx1"/>
              </a:solidFill>
              <a:latin typeface="Consolas" panose="020B0609020204030204" pitchFamily="49" charset="0"/>
            </a:endParaRPr>
          </a:p>
          <a:p>
            <a:r>
              <a:rPr lang="pt-BR" sz="1400" dirty="0">
                <a:solidFill>
                  <a:schemeClr val="tx1"/>
                </a:solidFill>
                <a:latin typeface="Consolas" panose="020B0609020204030204" pitchFamily="49" charset="0"/>
              </a:rPr>
              <a:t>$ source /opt/ros/humble/setup.bash</a:t>
            </a:r>
          </a:p>
        </p:txBody>
      </p:sp>
      <p:sp>
        <p:nvSpPr>
          <p:cNvPr id="25" name="Rectangle 24">
            <a:extLst>
              <a:ext uri="{FF2B5EF4-FFF2-40B4-BE49-F238E27FC236}">
                <a16:creationId xmlns:a16="http://schemas.microsoft.com/office/drawing/2014/main" id="{010F17C0-8B9E-0F6E-5A12-F4C728665E51}"/>
              </a:ext>
            </a:extLst>
          </p:cNvPr>
          <p:cNvSpPr/>
          <p:nvPr/>
        </p:nvSpPr>
        <p:spPr>
          <a:xfrm>
            <a:off x="6172200" y="3164541"/>
            <a:ext cx="5181600"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BR" sz="1400" dirty="0">
                <a:solidFill>
                  <a:schemeClr val="tx1"/>
                </a:solidFill>
                <a:latin typeface="Consolas" panose="020B0609020204030204" pitchFamily="49" charset="0"/>
              </a:rPr>
              <a:t>$ colcon build </a:t>
            </a:r>
          </a:p>
        </p:txBody>
      </p:sp>
      <p:pic>
        <p:nvPicPr>
          <p:cNvPr id="27" name="Picture 26">
            <a:extLst>
              <a:ext uri="{FF2B5EF4-FFF2-40B4-BE49-F238E27FC236}">
                <a16:creationId xmlns:a16="http://schemas.microsoft.com/office/drawing/2014/main" id="{A3FA1D5F-EDD9-A7EE-2798-6D4C2CAE31BA}"/>
              </a:ext>
            </a:extLst>
          </p:cNvPr>
          <p:cNvPicPr>
            <a:picLocks noChangeAspect="1"/>
          </p:cNvPicPr>
          <p:nvPr/>
        </p:nvPicPr>
        <p:blipFill>
          <a:blip r:embed="rId2"/>
          <a:stretch>
            <a:fillRect/>
          </a:stretch>
        </p:blipFill>
        <p:spPr>
          <a:xfrm>
            <a:off x="6172200" y="3719414"/>
            <a:ext cx="5219415" cy="691220"/>
          </a:xfrm>
          <a:prstGeom prst="rect">
            <a:avLst/>
          </a:prstGeom>
        </p:spPr>
      </p:pic>
    </p:spTree>
    <p:extLst>
      <p:ext uri="{BB962C8B-B14F-4D97-AF65-F5344CB8AC3E}">
        <p14:creationId xmlns:p14="http://schemas.microsoft.com/office/powerpoint/2010/main" val="563323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C8C369-AA48-4BE0-DE21-A18640705711}"/>
              </a:ext>
            </a:extLst>
          </p:cNvPr>
          <p:cNvSpPr>
            <a:spLocks noGrp="1"/>
          </p:cNvSpPr>
          <p:nvPr>
            <p:ph sz="half" idx="1"/>
          </p:nvPr>
        </p:nvSpPr>
        <p:spPr/>
        <p:txBody>
          <a:bodyPr>
            <a:normAutofit/>
          </a:bodyPr>
          <a:lstStyle/>
          <a:p>
            <a:pPr>
              <a:lnSpc>
                <a:spcPct val="150000"/>
              </a:lnSpc>
            </a:pPr>
            <a:r>
              <a:rPr lang="en-US" sz="1600" dirty="0"/>
              <a:t>Before you can use any of the installed executables or libraries, you will need to add them to your path and library paths.</a:t>
            </a:r>
          </a:p>
          <a:p>
            <a:pPr>
              <a:lnSpc>
                <a:spcPct val="150000"/>
              </a:lnSpc>
            </a:pPr>
            <a:r>
              <a:rPr lang="en-US" sz="1600" i="1" dirty="0"/>
              <a:t>Colcon</a:t>
            </a:r>
            <a:r>
              <a:rPr lang="en-US" sz="1600" dirty="0"/>
              <a:t> will have generated </a:t>
            </a:r>
            <a:r>
              <a:rPr lang="en-US" sz="1600" i="1" dirty="0"/>
              <a:t>bash/bat </a:t>
            </a:r>
            <a:r>
              <a:rPr lang="en-US" sz="1600" dirty="0"/>
              <a:t>files in the install directory to help setup the environment. </a:t>
            </a:r>
          </a:p>
          <a:p>
            <a:pPr>
              <a:lnSpc>
                <a:spcPct val="150000"/>
              </a:lnSpc>
            </a:pPr>
            <a:r>
              <a:rPr lang="en-US" sz="1600" dirty="0"/>
              <a:t>These files will add all of the required elements to your path and library paths as well as provide any bash or shell commands exported by packages.</a:t>
            </a:r>
          </a:p>
          <a:p>
            <a:pPr>
              <a:lnSpc>
                <a:spcPct val="150000"/>
              </a:lnSpc>
            </a:pPr>
            <a:endParaRPr lang="en-US" sz="1600" dirty="0"/>
          </a:p>
          <a:p>
            <a:endParaRPr lang="en-GB" dirty="0"/>
          </a:p>
        </p:txBody>
      </p:sp>
      <p:pic>
        <p:nvPicPr>
          <p:cNvPr id="7" name="Content Placeholder 6">
            <a:extLst>
              <a:ext uri="{FF2B5EF4-FFF2-40B4-BE49-F238E27FC236}">
                <a16:creationId xmlns:a16="http://schemas.microsoft.com/office/drawing/2014/main" id="{5AE5B59C-B435-B4CB-CDFF-33598E7E3384}"/>
              </a:ext>
            </a:extLst>
          </p:cNvPr>
          <p:cNvPicPr>
            <a:picLocks noGrp="1" noChangeAspect="1"/>
          </p:cNvPicPr>
          <p:nvPr>
            <p:ph sz="half" idx="2"/>
          </p:nvPr>
        </p:nvPicPr>
        <p:blipFill>
          <a:blip r:embed="rId2"/>
          <a:stretch>
            <a:fillRect/>
          </a:stretch>
        </p:blipFill>
        <p:spPr>
          <a:xfrm>
            <a:off x="6172200" y="2795596"/>
            <a:ext cx="5181600" cy="2411395"/>
          </a:xfrm>
          <a:prstGeom prst="rect">
            <a:avLst/>
          </a:prstGeom>
        </p:spPr>
      </p:pic>
      <p:sp>
        <p:nvSpPr>
          <p:cNvPr id="4" name="Slide Number Placeholder 3">
            <a:extLst>
              <a:ext uri="{FF2B5EF4-FFF2-40B4-BE49-F238E27FC236}">
                <a16:creationId xmlns:a16="http://schemas.microsoft.com/office/drawing/2014/main" id="{087261E8-33EB-C585-FDC3-6D6206662A3E}"/>
              </a:ext>
            </a:extLst>
          </p:cNvPr>
          <p:cNvSpPr>
            <a:spLocks noGrp="1"/>
          </p:cNvSpPr>
          <p:nvPr>
            <p:ph type="sldNum" sz="quarter" idx="12"/>
          </p:nvPr>
        </p:nvSpPr>
        <p:spPr/>
        <p:txBody>
          <a:bodyPr/>
          <a:lstStyle/>
          <a:p>
            <a:fld id="{E33F180C-7AC5-428A-9DBB-8DF57BA31570}" type="slidenum">
              <a:rPr lang="en-GB" smtClean="0"/>
              <a:t>34</a:t>
            </a:fld>
            <a:endParaRPr lang="en-GB"/>
          </a:p>
        </p:txBody>
      </p:sp>
      <p:sp>
        <p:nvSpPr>
          <p:cNvPr id="5" name="Title 4">
            <a:extLst>
              <a:ext uri="{FF2B5EF4-FFF2-40B4-BE49-F238E27FC236}">
                <a16:creationId xmlns:a16="http://schemas.microsoft.com/office/drawing/2014/main" id="{247CB3CF-F889-042D-3FA4-FEE7A890D1E1}"/>
              </a:ext>
            </a:extLst>
          </p:cNvPr>
          <p:cNvSpPr>
            <a:spLocks noGrp="1"/>
          </p:cNvSpPr>
          <p:nvPr>
            <p:ph type="title"/>
          </p:nvPr>
        </p:nvSpPr>
        <p:spPr/>
        <p:txBody>
          <a:bodyPr/>
          <a:lstStyle/>
          <a:p>
            <a:r>
              <a:rPr lang="en-US" dirty="0"/>
              <a:t>Create a workspace</a:t>
            </a:r>
            <a:endParaRPr lang="en-GB" dirty="0"/>
          </a:p>
        </p:txBody>
      </p:sp>
      <p:sp>
        <p:nvSpPr>
          <p:cNvPr id="6" name="Rectangle 5">
            <a:extLst>
              <a:ext uri="{FF2B5EF4-FFF2-40B4-BE49-F238E27FC236}">
                <a16:creationId xmlns:a16="http://schemas.microsoft.com/office/drawing/2014/main" id="{0980AECD-47F1-56A3-4C19-7B2AF6F51292}"/>
              </a:ext>
            </a:extLst>
          </p:cNvPr>
          <p:cNvSpPr/>
          <p:nvPr/>
        </p:nvSpPr>
        <p:spPr>
          <a:xfrm>
            <a:off x="838200" y="5614043"/>
            <a:ext cx="5181600"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BR" sz="1400" dirty="0">
                <a:solidFill>
                  <a:schemeClr val="tx1"/>
                </a:solidFill>
                <a:latin typeface="Consolas" panose="020B0609020204030204" pitchFamily="49" charset="0"/>
              </a:rPr>
              <a:t>$ </a:t>
            </a:r>
            <a:r>
              <a:rPr lang="en-US" sz="1400" dirty="0">
                <a:solidFill>
                  <a:schemeClr val="tx1"/>
                </a:solidFill>
                <a:latin typeface="Consolas" panose="020B0609020204030204" pitchFamily="49" charset="0"/>
              </a:rPr>
              <a:t>source install/</a:t>
            </a:r>
            <a:r>
              <a:rPr lang="en-US" sz="1400" dirty="0" err="1">
                <a:solidFill>
                  <a:schemeClr val="tx1"/>
                </a:solidFill>
                <a:latin typeface="Consolas" panose="020B0609020204030204" pitchFamily="49" charset="0"/>
              </a:rPr>
              <a:t>setup.bash</a:t>
            </a:r>
            <a:endParaRPr lang="en-US" sz="14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861484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6ED4-D2BA-C400-596D-8720E989ECC4}"/>
              </a:ext>
            </a:extLst>
          </p:cNvPr>
          <p:cNvSpPr>
            <a:spLocks noGrp="1"/>
          </p:cNvSpPr>
          <p:nvPr>
            <p:ph type="ctrTitle"/>
          </p:nvPr>
        </p:nvSpPr>
        <p:spPr/>
        <p:txBody>
          <a:bodyPr>
            <a:normAutofit/>
          </a:bodyPr>
          <a:lstStyle/>
          <a:p>
            <a:r>
              <a:rPr lang="en-GB" dirty="0"/>
              <a:t>ROS</a:t>
            </a:r>
            <a:br>
              <a:rPr lang="en-GB" dirty="0"/>
            </a:br>
            <a:r>
              <a:rPr lang="en-GB" dirty="0"/>
              <a:t>Activities</a:t>
            </a:r>
          </a:p>
        </p:txBody>
      </p:sp>
      <p:sp>
        <p:nvSpPr>
          <p:cNvPr id="3" name="Subtitle 2">
            <a:extLst>
              <a:ext uri="{FF2B5EF4-FFF2-40B4-BE49-F238E27FC236}">
                <a16:creationId xmlns:a16="http://schemas.microsoft.com/office/drawing/2014/main" id="{73EA22F8-3BBD-85E8-F585-7335200111EE}"/>
              </a:ext>
            </a:extLst>
          </p:cNvPr>
          <p:cNvSpPr>
            <a:spLocks noGrp="1"/>
          </p:cNvSpPr>
          <p:nvPr>
            <p:ph type="subTitle" idx="1"/>
          </p:nvPr>
        </p:nvSpPr>
        <p:spPr/>
        <p:txBody>
          <a:bodyPr/>
          <a:lstStyle/>
          <a:p>
            <a:r>
              <a:rPr lang="en-GB" dirty="0"/>
              <a:t>Activity #1 : Talker –Listener </a:t>
            </a:r>
          </a:p>
        </p:txBody>
      </p:sp>
    </p:spTree>
    <p:extLst>
      <p:ext uri="{BB962C8B-B14F-4D97-AF65-F5344CB8AC3E}">
        <p14:creationId xmlns:p14="http://schemas.microsoft.com/office/powerpoint/2010/main" val="1390952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3C2F2F-F73B-98AA-91FA-78F3D1464791}"/>
              </a:ext>
            </a:extLst>
          </p:cNvPr>
          <p:cNvSpPr>
            <a:spLocks noGrp="1"/>
          </p:cNvSpPr>
          <p:nvPr>
            <p:ph sz="half" idx="1"/>
          </p:nvPr>
        </p:nvSpPr>
        <p:spPr/>
        <p:txBody>
          <a:bodyPr>
            <a:normAutofit fontScale="25000" lnSpcReduction="20000"/>
          </a:bodyPr>
          <a:lstStyle/>
          <a:p>
            <a:pPr marL="0" indent="0">
              <a:lnSpc>
                <a:spcPct val="170000"/>
              </a:lnSpc>
              <a:buNone/>
            </a:pPr>
            <a:r>
              <a:rPr lang="en-US" sz="7200" dirty="0">
                <a:latin typeface="Nexa-Bold" panose="01000000000000000000" pitchFamily="2" charset="0"/>
              </a:rPr>
              <a:t>Talker - Listener framework</a:t>
            </a:r>
          </a:p>
          <a:p>
            <a:pPr>
              <a:lnSpc>
                <a:spcPct val="170000"/>
              </a:lnSpc>
            </a:pPr>
            <a:r>
              <a:rPr lang="en-GB" sz="5600" dirty="0"/>
              <a:t>In this activity, the student will learn about nodes, topic and messages.</a:t>
            </a:r>
          </a:p>
          <a:p>
            <a:pPr>
              <a:lnSpc>
                <a:spcPct val="170000"/>
              </a:lnSpc>
            </a:pPr>
            <a:r>
              <a:rPr lang="en-GB" sz="5600" dirty="0"/>
              <a:t>The simplest task to perform in ROS is to communicate 2 nodes.</a:t>
            </a:r>
          </a:p>
          <a:p>
            <a:pPr>
              <a:lnSpc>
                <a:spcPct val="170000"/>
              </a:lnSpc>
            </a:pPr>
            <a:r>
              <a:rPr lang="en-GB" sz="5600" dirty="0"/>
              <a:t>The first node to be created will be the “talker” node. This node will send a simple message inside the topic “/chatter”.</a:t>
            </a:r>
          </a:p>
          <a:p>
            <a:pPr>
              <a:lnSpc>
                <a:spcPct val="170000"/>
              </a:lnSpc>
            </a:pPr>
            <a:r>
              <a:rPr lang="en-GB" sz="5600" dirty="0"/>
              <a:t>The second node to be programmed, will be the “listener” node. This node will subscribe to the topic “/chatter” of the “talker” node and print on the screen the message. </a:t>
            </a:r>
          </a:p>
        </p:txBody>
      </p:sp>
      <p:pic>
        <p:nvPicPr>
          <p:cNvPr id="5" name="Content Placeholder 4">
            <a:extLst>
              <a:ext uri="{FF2B5EF4-FFF2-40B4-BE49-F238E27FC236}">
                <a16:creationId xmlns:a16="http://schemas.microsoft.com/office/drawing/2014/main" id="{9A65D72C-D84D-3E3F-EB56-5A2F653C7954}"/>
              </a:ext>
            </a:extLst>
          </p:cNvPr>
          <p:cNvPicPr>
            <a:picLocks noGrp="1" noChangeAspect="1"/>
          </p:cNvPicPr>
          <p:nvPr>
            <p:ph sz="half" idx="2"/>
          </p:nvPr>
        </p:nvPicPr>
        <p:blipFill>
          <a:blip r:embed="rId2"/>
          <a:stretch>
            <a:fillRect/>
          </a:stretch>
        </p:blipFill>
        <p:spPr>
          <a:xfrm>
            <a:off x="6223796" y="2586899"/>
            <a:ext cx="5078408" cy="2828789"/>
          </a:xfrm>
          <a:prstGeom prst="rect">
            <a:avLst/>
          </a:prstGeom>
        </p:spPr>
      </p:pic>
      <p:sp>
        <p:nvSpPr>
          <p:cNvPr id="4" name="Title 3">
            <a:extLst>
              <a:ext uri="{FF2B5EF4-FFF2-40B4-BE49-F238E27FC236}">
                <a16:creationId xmlns:a16="http://schemas.microsoft.com/office/drawing/2014/main" id="{C95C0155-1DA8-9AA2-4288-F951E20AF1BC}"/>
              </a:ext>
            </a:extLst>
          </p:cNvPr>
          <p:cNvSpPr>
            <a:spLocks noGrp="1"/>
          </p:cNvSpPr>
          <p:nvPr>
            <p:ph type="title"/>
          </p:nvPr>
        </p:nvSpPr>
        <p:spPr/>
        <p:txBody>
          <a:bodyPr/>
          <a:lstStyle/>
          <a:p>
            <a:r>
              <a:rPr lang="en-GB" dirty="0"/>
              <a:t>ROS Activity 1</a:t>
            </a:r>
          </a:p>
        </p:txBody>
      </p:sp>
    </p:spTree>
    <p:extLst>
      <p:ext uri="{BB962C8B-B14F-4D97-AF65-F5344CB8AC3E}">
        <p14:creationId xmlns:p14="http://schemas.microsoft.com/office/powerpoint/2010/main" val="2323852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3C2F2F-F73B-98AA-91FA-78F3D1464791}"/>
              </a:ext>
            </a:extLst>
          </p:cNvPr>
          <p:cNvSpPr>
            <a:spLocks noGrp="1"/>
          </p:cNvSpPr>
          <p:nvPr>
            <p:ph sz="half" idx="1"/>
          </p:nvPr>
        </p:nvSpPr>
        <p:spPr/>
        <p:txBody>
          <a:bodyPr>
            <a:normAutofit/>
          </a:bodyPr>
          <a:lstStyle/>
          <a:p>
            <a:pPr marL="0" indent="0">
              <a:lnSpc>
                <a:spcPct val="150000"/>
              </a:lnSpc>
              <a:buNone/>
            </a:pPr>
            <a:r>
              <a:rPr lang="en-US" sz="2000" dirty="0">
                <a:latin typeface="Nexa-Bold" panose="01000000000000000000" pitchFamily="2" charset="0"/>
              </a:rPr>
              <a:t>Requirements</a:t>
            </a:r>
          </a:p>
          <a:p>
            <a:pPr>
              <a:lnSpc>
                <a:spcPct val="150000"/>
              </a:lnSpc>
            </a:pPr>
            <a:r>
              <a:rPr lang="en-US" sz="1600" dirty="0"/>
              <a:t>Ubuntu in VM (MCR2 VM), dual booting or </a:t>
            </a:r>
            <a:r>
              <a:rPr lang="en-US" sz="1600" dirty="0" err="1"/>
              <a:t>wsl</a:t>
            </a:r>
            <a:r>
              <a:rPr lang="en-US" sz="1600" dirty="0"/>
              <a:t>.</a:t>
            </a:r>
          </a:p>
          <a:p>
            <a:pPr>
              <a:lnSpc>
                <a:spcPct val="150000"/>
              </a:lnSpc>
            </a:pPr>
            <a:r>
              <a:rPr lang="en-GB" sz="1600" dirty="0"/>
              <a:t>ROS installed (if not follow the steps in this</a:t>
            </a:r>
            <a:r>
              <a:rPr lang="en-GB" sz="1600" dirty="0">
                <a:hlinkClick r:id="rId3"/>
              </a:rPr>
              <a:t> link </a:t>
            </a:r>
            <a:r>
              <a:rPr lang="en-GB" sz="1600" dirty="0"/>
              <a:t>and select full installation)</a:t>
            </a:r>
          </a:p>
          <a:p>
            <a:pPr>
              <a:lnSpc>
                <a:spcPct val="150000"/>
              </a:lnSpc>
            </a:pPr>
            <a:r>
              <a:rPr lang="en-US" sz="1600" dirty="0"/>
              <a:t>Workspace “ros2_ws” created following the previous steps.</a:t>
            </a:r>
          </a:p>
          <a:p>
            <a:pPr marL="0" indent="0">
              <a:lnSpc>
                <a:spcPct val="150000"/>
              </a:lnSpc>
              <a:buNone/>
            </a:pPr>
            <a:endParaRPr lang="en-US" sz="1400" dirty="0"/>
          </a:p>
        </p:txBody>
      </p:sp>
      <p:sp>
        <p:nvSpPr>
          <p:cNvPr id="6" name="Content Placeholder 5">
            <a:extLst>
              <a:ext uri="{FF2B5EF4-FFF2-40B4-BE49-F238E27FC236}">
                <a16:creationId xmlns:a16="http://schemas.microsoft.com/office/drawing/2014/main" id="{082E4DDF-C884-0847-9F42-C7320216BE6B}"/>
              </a:ext>
            </a:extLst>
          </p:cNvPr>
          <p:cNvSpPr>
            <a:spLocks noGrp="1"/>
          </p:cNvSpPr>
          <p:nvPr>
            <p:ph sz="half" idx="2"/>
          </p:nvPr>
        </p:nvSpPr>
        <p:spPr/>
        <p:txBody>
          <a:bodyPr>
            <a:normAutofit fontScale="47500" lnSpcReduction="20000"/>
          </a:bodyPr>
          <a:lstStyle/>
          <a:p>
            <a:pPr marL="0" indent="0">
              <a:lnSpc>
                <a:spcPct val="150000"/>
              </a:lnSpc>
              <a:buNone/>
            </a:pPr>
            <a:r>
              <a:rPr lang="en-US" sz="4200" dirty="0">
                <a:latin typeface="Nexa-Bold" panose="01000000000000000000" pitchFamily="2" charset="0"/>
              </a:rPr>
              <a:t>Creating a package</a:t>
            </a:r>
          </a:p>
          <a:p>
            <a:pPr>
              <a:lnSpc>
                <a:spcPct val="150000"/>
              </a:lnSpc>
            </a:pPr>
            <a:r>
              <a:rPr lang="en-GB" sz="2400" dirty="0"/>
              <a:t>The easiest way to create a package is to use the ROS tool </a:t>
            </a:r>
            <a:r>
              <a:rPr lang="en-GB" sz="2400" dirty="0" err="1"/>
              <a:t>pkg</a:t>
            </a:r>
            <a:r>
              <a:rPr lang="en-GB" sz="2400" dirty="0"/>
              <a:t> create.</a:t>
            </a:r>
          </a:p>
          <a:p>
            <a:pPr>
              <a:lnSpc>
                <a:spcPct val="150000"/>
              </a:lnSpc>
            </a:pPr>
            <a:endParaRPr lang="en-GB" sz="2400" dirty="0"/>
          </a:p>
          <a:p>
            <a:pPr>
              <a:lnSpc>
                <a:spcPct val="150000"/>
              </a:lnSpc>
            </a:pPr>
            <a:r>
              <a:rPr lang="en-GB" sz="2400" dirty="0"/>
              <a:t>For this exercise, </a:t>
            </a:r>
            <a:r>
              <a:rPr lang="en-US" sz="2400" dirty="0"/>
              <a:t>create a package called </a:t>
            </a:r>
            <a:r>
              <a:rPr lang="en-US" sz="2400" dirty="0" err="1"/>
              <a:t>basic_comms</a:t>
            </a:r>
            <a:r>
              <a:rPr lang="en-US" sz="2400" dirty="0"/>
              <a:t>. The node name should be talker. Open a terminal and type the following</a:t>
            </a:r>
          </a:p>
          <a:p>
            <a:pPr>
              <a:lnSpc>
                <a:spcPct val="150000"/>
              </a:lnSpc>
            </a:pPr>
            <a:endParaRPr lang="en-US" sz="2500" dirty="0"/>
          </a:p>
          <a:p>
            <a:pPr marL="457200" lvl="1" indent="0">
              <a:lnSpc>
                <a:spcPct val="150000"/>
              </a:lnSpc>
              <a:buNone/>
            </a:pPr>
            <a:endParaRPr lang="en-GB" sz="1800" dirty="0"/>
          </a:p>
          <a:p>
            <a:pPr marL="457200" lvl="1" indent="0">
              <a:lnSpc>
                <a:spcPct val="150000"/>
              </a:lnSpc>
              <a:buNone/>
            </a:pPr>
            <a:r>
              <a:rPr lang="en-GB" sz="1800" dirty="0"/>
              <a:t>Beware that the command “</a:t>
            </a:r>
            <a:r>
              <a:rPr lang="en-GB" sz="1800" dirty="0">
                <a:solidFill>
                  <a:srgbClr val="333333"/>
                </a:solidFill>
                <a:latin typeface="Consolas" panose="020B0609020204030204" pitchFamily="49" charset="0"/>
              </a:rPr>
              <a:t>ros2 </a:t>
            </a:r>
            <a:r>
              <a:rPr lang="en-GB" sz="1800" dirty="0" err="1">
                <a:solidFill>
                  <a:srgbClr val="333333"/>
                </a:solidFill>
                <a:latin typeface="Consolas" panose="020B0609020204030204" pitchFamily="49" charset="0"/>
              </a:rPr>
              <a:t>pkg</a:t>
            </a:r>
            <a:r>
              <a:rPr lang="en-GB" sz="1800" dirty="0">
                <a:solidFill>
                  <a:srgbClr val="333333"/>
                </a:solidFill>
                <a:latin typeface="Consolas" panose="020B0609020204030204" pitchFamily="49" charset="0"/>
              </a:rPr>
              <a:t> create</a:t>
            </a:r>
            <a:r>
              <a:rPr lang="en-GB" sz="1800" dirty="0"/>
              <a:t>”  must be run inside the “</a:t>
            </a:r>
            <a:r>
              <a:rPr lang="en-GB" sz="1800" dirty="0" err="1"/>
              <a:t>src</a:t>
            </a:r>
            <a:r>
              <a:rPr lang="en-GB" sz="1800" dirty="0"/>
              <a:t>” folder.</a:t>
            </a:r>
          </a:p>
          <a:p>
            <a:pPr>
              <a:lnSpc>
                <a:spcPct val="150000"/>
              </a:lnSpc>
            </a:pPr>
            <a:r>
              <a:rPr lang="en-GB" sz="2400" dirty="0"/>
              <a:t>Once the package is created you will be able to see the package folder in ~/ros2_ws/src.</a:t>
            </a:r>
          </a:p>
          <a:p>
            <a:pPr>
              <a:lnSpc>
                <a:spcPct val="150000"/>
              </a:lnSpc>
            </a:pPr>
            <a:r>
              <a:rPr lang="en-GB" sz="2400" dirty="0"/>
              <a:t>Build the package you just created and add it to your environment</a:t>
            </a:r>
            <a:endParaRPr lang="en-GB" sz="1600" dirty="0"/>
          </a:p>
        </p:txBody>
      </p:sp>
      <p:sp>
        <p:nvSpPr>
          <p:cNvPr id="4" name="Title 3">
            <a:extLst>
              <a:ext uri="{FF2B5EF4-FFF2-40B4-BE49-F238E27FC236}">
                <a16:creationId xmlns:a16="http://schemas.microsoft.com/office/drawing/2014/main" id="{C95C0155-1DA8-9AA2-4288-F951E20AF1BC}"/>
              </a:ext>
            </a:extLst>
          </p:cNvPr>
          <p:cNvSpPr>
            <a:spLocks noGrp="1"/>
          </p:cNvSpPr>
          <p:nvPr>
            <p:ph type="title"/>
          </p:nvPr>
        </p:nvSpPr>
        <p:spPr/>
        <p:txBody>
          <a:bodyPr/>
          <a:lstStyle/>
          <a:p>
            <a:r>
              <a:rPr lang="en-GB" dirty="0"/>
              <a:t>ROS Activity 1</a:t>
            </a:r>
          </a:p>
        </p:txBody>
      </p:sp>
      <p:sp>
        <p:nvSpPr>
          <p:cNvPr id="9" name="Rectangle 3">
            <a:extLst>
              <a:ext uri="{FF2B5EF4-FFF2-40B4-BE49-F238E27FC236}">
                <a16:creationId xmlns:a16="http://schemas.microsoft.com/office/drawing/2014/main" id="{94B223A4-6DD9-EB4E-D40C-8D620A9CBE76}"/>
              </a:ext>
            </a:extLst>
          </p:cNvPr>
          <p:cNvSpPr>
            <a:spLocks noChangeArrowheads="1"/>
          </p:cNvSpPr>
          <p:nvPr/>
        </p:nvSpPr>
        <p:spPr bwMode="auto">
          <a:xfrm>
            <a:off x="6172200" y="2765728"/>
            <a:ext cx="5181600" cy="248766"/>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r>
              <a:rPr lang="pt-BR" sz="1200" dirty="0">
                <a:solidFill>
                  <a:schemeClr val="tx1"/>
                </a:solidFill>
                <a:latin typeface="Consolas" panose="020B0609020204030204" pitchFamily="49" charset="0"/>
              </a:rPr>
              <a:t>$ </a:t>
            </a:r>
            <a:r>
              <a:rPr lang="en-US" sz="1200" dirty="0">
                <a:solidFill>
                  <a:schemeClr val="tx1"/>
                </a:solidFill>
                <a:latin typeface="Consolas" panose="020B0609020204030204" pitchFamily="49" charset="0"/>
              </a:rPr>
              <a:t>ros2 pkg create --build-type </a:t>
            </a:r>
            <a:r>
              <a:rPr lang="en-US" sz="1200" dirty="0" err="1">
                <a:solidFill>
                  <a:schemeClr val="tx1"/>
                </a:solidFill>
                <a:latin typeface="Consolas" panose="020B0609020204030204" pitchFamily="49" charset="0"/>
              </a:rPr>
              <a:t>ament_python</a:t>
            </a:r>
            <a:r>
              <a:rPr lang="en-US" sz="1200" dirty="0">
                <a:solidFill>
                  <a:schemeClr val="tx1"/>
                </a:solidFill>
                <a:latin typeface="Consolas" panose="020B0609020204030204" pitchFamily="49" charset="0"/>
              </a:rPr>
              <a:t> &lt;</a:t>
            </a:r>
            <a:r>
              <a:rPr lang="en-US" sz="1200" dirty="0" err="1">
                <a:solidFill>
                  <a:schemeClr val="tx1"/>
                </a:solidFill>
                <a:latin typeface="Consolas" panose="020B0609020204030204" pitchFamily="49" charset="0"/>
              </a:rPr>
              <a:t>package_name</a:t>
            </a:r>
            <a:r>
              <a:rPr lang="en-US" sz="1200" dirty="0">
                <a:solidFill>
                  <a:schemeClr val="tx1"/>
                </a:solidFill>
                <a:latin typeface="Consolas" panose="020B0609020204030204" pitchFamily="49" charset="0"/>
              </a:rPr>
              <a:t>&gt;</a:t>
            </a:r>
          </a:p>
        </p:txBody>
      </p:sp>
      <p:sp>
        <p:nvSpPr>
          <p:cNvPr id="10" name="Rectangle 3">
            <a:extLst>
              <a:ext uri="{FF2B5EF4-FFF2-40B4-BE49-F238E27FC236}">
                <a16:creationId xmlns:a16="http://schemas.microsoft.com/office/drawing/2014/main" id="{C8509332-3C4C-EACC-6164-5B8E65BC7F7E}"/>
              </a:ext>
            </a:extLst>
          </p:cNvPr>
          <p:cNvSpPr>
            <a:spLocks noChangeArrowheads="1"/>
          </p:cNvSpPr>
          <p:nvPr/>
        </p:nvSpPr>
        <p:spPr bwMode="auto">
          <a:xfrm>
            <a:off x="6096000" y="3702508"/>
            <a:ext cx="5822576" cy="387265"/>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050" dirty="0">
                <a:solidFill>
                  <a:srgbClr val="333333"/>
                </a:solidFill>
                <a:latin typeface="Consolas" panose="020B0609020204030204" pitchFamily="49" charset="0"/>
              </a:rPr>
              <a:t>$ cd ~/catkin_ws/src</a:t>
            </a:r>
          </a:p>
          <a:p>
            <a:pPr marR="0" lvl="0" indent="273050" defTabSz="914400" rtl="0" eaLnBrk="0" fontAlgn="base" latinLnBrk="0" hangingPunct="0">
              <a:lnSpc>
                <a:spcPct val="100000"/>
              </a:lnSpc>
              <a:spcBef>
                <a:spcPct val="0"/>
              </a:spcBef>
              <a:spcAft>
                <a:spcPct val="0"/>
              </a:spcAft>
              <a:buClrTx/>
              <a:buSzTx/>
              <a:buFontTx/>
              <a:buNone/>
              <a:tabLst/>
            </a:pPr>
            <a:r>
              <a:rPr lang="en-US" altLang="en-US" sz="1050" dirty="0">
                <a:solidFill>
                  <a:srgbClr val="333333"/>
                </a:solidFill>
                <a:latin typeface="Consolas" panose="020B0609020204030204" pitchFamily="49" charset="0"/>
              </a:rPr>
              <a:t>$ </a:t>
            </a:r>
            <a:r>
              <a:rPr lang="en-GB" altLang="en-US" sz="1050" dirty="0">
                <a:solidFill>
                  <a:srgbClr val="333333"/>
                </a:solidFill>
                <a:latin typeface="Consolas" panose="020B0609020204030204" pitchFamily="49" charset="0"/>
              </a:rPr>
              <a:t>ros2 </a:t>
            </a:r>
            <a:r>
              <a:rPr lang="en-GB" altLang="en-US" sz="1050" dirty="0" err="1">
                <a:solidFill>
                  <a:srgbClr val="333333"/>
                </a:solidFill>
                <a:latin typeface="Consolas" panose="020B0609020204030204" pitchFamily="49" charset="0"/>
              </a:rPr>
              <a:t>pkg</a:t>
            </a:r>
            <a:r>
              <a:rPr lang="en-GB" altLang="en-US" sz="1050" dirty="0">
                <a:solidFill>
                  <a:srgbClr val="333333"/>
                </a:solidFill>
                <a:latin typeface="Consolas" panose="020B0609020204030204" pitchFamily="49" charset="0"/>
              </a:rPr>
              <a:t> create --build-type </a:t>
            </a:r>
            <a:r>
              <a:rPr lang="en-GB" altLang="en-US" sz="1050" dirty="0" err="1">
                <a:solidFill>
                  <a:srgbClr val="333333"/>
                </a:solidFill>
                <a:latin typeface="Consolas" panose="020B0609020204030204" pitchFamily="49" charset="0"/>
              </a:rPr>
              <a:t>ament_python</a:t>
            </a:r>
            <a:r>
              <a:rPr lang="en-GB" altLang="en-US" sz="1050" dirty="0">
                <a:solidFill>
                  <a:srgbClr val="333333"/>
                </a:solidFill>
                <a:latin typeface="Consolas" panose="020B0609020204030204" pitchFamily="49" charset="0"/>
              </a:rPr>
              <a:t> --node-name talker </a:t>
            </a:r>
            <a:r>
              <a:rPr lang="en-GB" altLang="en-US" sz="1050" dirty="0" err="1">
                <a:solidFill>
                  <a:srgbClr val="333333"/>
                </a:solidFill>
                <a:latin typeface="Consolas" panose="020B0609020204030204" pitchFamily="49" charset="0"/>
              </a:rPr>
              <a:t>basic_comms</a:t>
            </a:r>
            <a:endParaRPr lang="en-GB" altLang="en-US" sz="1050" dirty="0">
              <a:solidFill>
                <a:srgbClr val="333333"/>
              </a:solidFill>
              <a:latin typeface="Consolas" panose="020B0609020204030204" pitchFamily="49" charset="0"/>
            </a:endParaRPr>
          </a:p>
        </p:txBody>
      </p:sp>
      <p:sp>
        <p:nvSpPr>
          <p:cNvPr id="13" name="Rectangle 3">
            <a:extLst>
              <a:ext uri="{FF2B5EF4-FFF2-40B4-BE49-F238E27FC236}">
                <a16:creationId xmlns:a16="http://schemas.microsoft.com/office/drawing/2014/main" id="{E9F852CF-049B-626B-65B7-DD2D55DD33D0}"/>
              </a:ext>
            </a:extLst>
          </p:cNvPr>
          <p:cNvSpPr>
            <a:spLocks noChangeArrowheads="1"/>
          </p:cNvSpPr>
          <p:nvPr/>
        </p:nvSpPr>
        <p:spPr bwMode="auto">
          <a:xfrm>
            <a:off x="6172200" y="5383184"/>
            <a:ext cx="5105400" cy="618098"/>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cd ~/ros2_ws </a:t>
            </a:r>
          </a:p>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a:t>
            </a:r>
            <a:r>
              <a:rPr lang="en-US" altLang="en-US" sz="1200" dirty="0" err="1">
                <a:solidFill>
                  <a:srgbClr val="333333"/>
                </a:solidFill>
                <a:latin typeface="Consolas" panose="020B0609020204030204" pitchFamily="49" charset="0"/>
              </a:rPr>
              <a:t>colcon</a:t>
            </a:r>
            <a:r>
              <a:rPr lang="en-US" altLang="en-US" sz="1200" dirty="0">
                <a:solidFill>
                  <a:srgbClr val="333333"/>
                </a:solidFill>
                <a:latin typeface="Consolas" panose="020B0609020204030204" pitchFamily="49" charset="0"/>
              </a:rPr>
              <a:t> build</a:t>
            </a:r>
          </a:p>
          <a:p>
            <a:pPr marR="0" lvl="0" indent="27305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Consolas" panose="020B0609020204030204" pitchFamily="49" charset="0"/>
              </a:rPr>
              <a:t>$ source install/</a:t>
            </a:r>
            <a:r>
              <a:rPr kumimoji="0" lang="en-US" altLang="en-US" sz="1200" b="0" i="0" u="none" strike="noStrike" cap="none" normalizeH="0" baseline="0" dirty="0" err="1">
                <a:ln>
                  <a:noFill/>
                </a:ln>
                <a:solidFill>
                  <a:srgbClr val="333333"/>
                </a:solidFill>
                <a:effectLst/>
                <a:latin typeface="Consolas" panose="020B0609020204030204" pitchFamily="49" charset="0"/>
              </a:rPr>
              <a:t>setup.bash</a:t>
            </a:r>
            <a:endParaRPr kumimoji="0" lang="en-US" altLang="en-US" sz="1200" b="0" i="0" u="none" strike="noStrike" cap="none" normalizeH="0" baseline="0" dirty="0">
              <a:ln>
                <a:noFill/>
              </a:ln>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3683120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EBE6B4-42A1-CC04-C833-67D9B010782A}"/>
              </a:ext>
            </a:extLst>
          </p:cNvPr>
          <p:cNvSpPr>
            <a:spLocks noGrp="1"/>
          </p:cNvSpPr>
          <p:nvPr>
            <p:ph sz="half" idx="1"/>
          </p:nvPr>
        </p:nvSpPr>
        <p:spPr/>
        <p:txBody>
          <a:bodyPr/>
          <a:lstStyle/>
          <a:p>
            <a:pPr>
              <a:lnSpc>
                <a:spcPct val="150000"/>
              </a:lnSpc>
            </a:pPr>
            <a:r>
              <a:rPr lang="en-US" sz="1600" dirty="0"/>
              <a:t>Check the executable that was recently created</a:t>
            </a:r>
          </a:p>
          <a:p>
            <a:pPr marL="0" indent="0">
              <a:lnSpc>
                <a:spcPct val="150000"/>
              </a:lnSpc>
              <a:buNone/>
            </a:pPr>
            <a:endParaRPr lang="en-US" sz="1600" dirty="0"/>
          </a:p>
          <a:p>
            <a:pPr>
              <a:lnSpc>
                <a:spcPct val="150000"/>
              </a:lnSpc>
            </a:pPr>
            <a:r>
              <a:rPr lang="en-US" sz="1600" dirty="0"/>
              <a:t>The following information should be published on the screen</a:t>
            </a:r>
          </a:p>
          <a:p>
            <a:endParaRPr lang="en-GB" dirty="0"/>
          </a:p>
        </p:txBody>
      </p:sp>
      <p:sp>
        <p:nvSpPr>
          <p:cNvPr id="3" name="Content Placeholder 2">
            <a:extLst>
              <a:ext uri="{FF2B5EF4-FFF2-40B4-BE49-F238E27FC236}">
                <a16:creationId xmlns:a16="http://schemas.microsoft.com/office/drawing/2014/main" id="{8193D567-182D-67A3-B008-6C5728D3B8AE}"/>
              </a:ext>
            </a:extLst>
          </p:cNvPr>
          <p:cNvSpPr>
            <a:spLocks noGrp="1"/>
          </p:cNvSpPr>
          <p:nvPr>
            <p:ph sz="half" idx="2"/>
          </p:nvPr>
        </p:nvSpPr>
        <p:spPr/>
        <p:txBody>
          <a:bodyPr>
            <a:normAutofit fontScale="85000" lnSpcReduction="10000"/>
          </a:bodyPr>
          <a:lstStyle/>
          <a:p>
            <a:pPr marL="0" indent="0">
              <a:lnSpc>
                <a:spcPct val="110000"/>
              </a:lnSpc>
              <a:buNone/>
            </a:pPr>
            <a:r>
              <a:rPr lang="en-US" sz="2000" dirty="0">
                <a:latin typeface="Nexa-Bold" panose="01000000000000000000" pitchFamily="2" charset="0"/>
              </a:rPr>
              <a:t>Creating and Configuring the Talker Node</a:t>
            </a:r>
          </a:p>
          <a:p>
            <a:pPr>
              <a:lnSpc>
                <a:spcPct val="150000"/>
              </a:lnSpc>
            </a:pPr>
            <a:r>
              <a:rPr lang="en-US" sz="1600" b="1" dirty="0"/>
              <a:t>If not created automatically</a:t>
            </a:r>
            <a:r>
              <a:rPr lang="en-US" sz="1600" dirty="0"/>
              <a:t>, create the publisher node file in ~/ros2_ws/</a:t>
            </a:r>
            <a:r>
              <a:rPr lang="en-US" sz="1600" dirty="0" err="1"/>
              <a:t>src</a:t>
            </a:r>
            <a:r>
              <a:rPr lang="en-US" sz="1600" dirty="0"/>
              <a:t>/</a:t>
            </a:r>
            <a:r>
              <a:rPr lang="en-US" sz="1600" dirty="0" err="1"/>
              <a:t>basic_comms</a:t>
            </a:r>
            <a:r>
              <a:rPr lang="en-US" sz="1600" dirty="0"/>
              <a:t>/</a:t>
            </a:r>
            <a:r>
              <a:rPr lang="en-US" sz="1600" dirty="0" err="1"/>
              <a:t>basic_comms</a:t>
            </a:r>
            <a:endParaRPr lang="en-US" sz="1600" dirty="0"/>
          </a:p>
          <a:p>
            <a:pPr>
              <a:lnSpc>
                <a:spcPct val="150000"/>
              </a:lnSpc>
            </a:pPr>
            <a:endParaRPr lang="en-US" sz="1600" dirty="0"/>
          </a:p>
          <a:p>
            <a:pPr>
              <a:lnSpc>
                <a:spcPct val="150000"/>
              </a:lnSpc>
            </a:pPr>
            <a:endParaRPr lang="en-US" sz="1600" dirty="0"/>
          </a:p>
          <a:p>
            <a:pPr>
              <a:lnSpc>
                <a:spcPct val="150000"/>
              </a:lnSpc>
            </a:pPr>
            <a:r>
              <a:rPr lang="en-US" sz="1600" dirty="0"/>
              <a:t>Since the “talker.py” is an executable script, you need give permission to ubuntu to run it</a:t>
            </a:r>
            <a:r>
              <a:rPr lang="en-US" sz="2000" dirty="0"/>
              <a:t>.</a:t>
            </a:r>
            <a:endParaRPr lang="en-US" sz="1600" dirty="0"/>
          </a:p>
          <a:p>
            <a:pPr>
              <a:lnSpc>
                <a:spcPct val="150000"/>
              </a:lnSpc>
            </a:pPr>
            <a:endParaRPr lang="en-US" sz="1600" dirty="0"/>
          </a:p>
          <a:p>
            <a:pPr>
              <a:lnSpc>
                <a:spcPct val="150000"/>
              </a:lnSpc>
            </a:pPr>
            <a:r>
              <a:rPr lang="en-US" sz="1600" dirty="0"/>
              <a:t>Recall that this directory is a Python package with the same name as the ROS 2 package it’s nested in.</a:t>
            </a:r>
          </a:p>
          <a:p>
            <a:pPr>
              <a:lnSpc>
                <a:spcPct val="150000"/>
              </a:lnSpc>
            </a:pPr>
            <a:r>
              <a:rPr lang="en-US" sz="1600" dirty="0"/>
              <a:t>Open talker.py in a text editor (e.g. </a:t>
            </a:r>
            <a:r>
              <a:rPr lang="en-US" sz="1600" dirty="0" err="1"/>
              <a:t>gedit</a:t>
            </a:r>
            <a:r>
              <a:rPr lang="en-US" sz="1600" dirty="0"/>
              <a:t>, </a:t>
            </a:r>
            <a:r>
              <a:rPr lang="en-US" sz="1600" dirty="0" err="1"/>
              <a:t>vscode</a:t>
            </a:r>
            <a:r>
              <a:rPr lang="en-US" sz="1600" dirty="0"/>
              <a:t>, vim, …)</a:t>
            </a:r>
          </a:p>
          <a:p>
            <a:pPr>
              <a:lnSpc>
                <a:spcPct val="150000"/>
              </a:lnSpc>
            </a:pPr>
            <a:endParaRPr lang="en-US" sz="1600" dirty="0"/>
          </a:p>
          <a:p>
            <a:endParaRPr lang="en-US" sz="2800" dirty="0">
              <a:latin typeface="Nexa-Bold" panose="01000000000000000000" pitchFamily="2" charset="0"/>
            </a:endParaRPr>
          </a:p>
          <a:p>
            <a:pPr marL="0" indent="0">
              <a:buNone/>
            </a:pPr>
            <a:endParaRPr lang="en-GB" dirty="0"/>
          </a:p>
        </p:txBody>
      </p:sp>
      <p:sp>
        <p:nvSpPr>
          <p:cNvPr id="4" name="Slide Number Placeholder 3">
            <a:extLst>
              <a:ext uri="{FF2B5EF4-FFF2-40B4-BE49-F238E27FC236}">
                <a16:creationId xmlns:a16="http://schemas.microsoft.com/office/drawing/2014/main" id="{7A5E22D4-9745-D779-FF11-D65542F252E7}"/>
              </a:ext>
            </a:extLst>
          </p:cNvPr>
          <p:cNvSpPr>
            <a:spLocks noGrp="1"/>
          </p:cNvSpPr>
          <p:nvPr>
            <p:ph type="sldNum" sz="quarter" idx="12"/>
          </p:nvPr>
        </p:nvSpPr>
        <p:spPr/>
        <p:txBody>
          <a:bodyPr/>
          <a:lstStyle/>
          <a:p>
            <a:fld id="{E33F180C-7AC5-428A-9DBB-8DF57BA31570}" type="slidenum">
              <a:rPr lang="en-GB" smtClean="0"/>
              <a:t>38</a:t>
            </a:fld>
            <a:endParaRPr lang="en-GB"/>
          </a:p>
        </p:txBody>
      </p:sp>
      <p:sp>
        <p:nvSpPr>
          <p:cNvPr id="5" name="Title 4">
            <a:extLst>
              <a:ext uri="{FF2B5EF4-FFF2-40B4-BE49-F238E27FC236}">
                <a16:creationId xmlns:a16="http://schemas.microsoft.com/office/drawing/2014/main" id="{EB3146F7-3756-6E55-1DFD-AA80DB633179}"/>
              </a:ext>
            </a:extLst>
          </p:cNvPr>
          <p:cNvSpPr>
            <a:spLocks noGrp="1"/>
          </p:cNvSpPr>
          <p:nvPr>
            <p:ph type="title"/>
          </p:nvPr>
        </p:nvSpPr>
        <p:spPr/>
        <p:txBody>
          <a:bodyPr/>
          <a:lstStyle/>
          <a:p>
            <a:r>
              <a:rPr lang="en-GB" dirty="0"/>
              <a:t>ROS Activity 1</a:t>
            </a:r>
          </a:p>
        </p:txBody>
      </p:sp>
      <p:sp>
        <p:nvSpPr>
          <p:cNvPr id="6" name="Rectangle 3">
            <a:extLst>
              <a:ext uri="{FF2B5EF4-FFF2-40B4-BE49-F238E27FC236}">
                <a16:creationId xmlns:a16="http://schemas.microsoft.com/office/drawing/2014/main" id="{B58BAD09-555D-604E-18CC-651C16D9164D}"/>
              </a:ext>
            </a:extLst>
          </p:cNvPr>
          <p:cNvSpPr>
            <a:spLocks noChangeArrowheads="1"/>
          </p:cNvSpPr>
          <p:nvPr/>
        </p:nvSpPr>
        <p:spPr bwMode="auto">
          <a:xfrm>
            <a:off x="876300" y="2340555"/>
            <a:ext cx="5105400" cy="248766"/>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a:t>
            </a:r>
            <a:r>
              <a:rPr lang="en-GB" altLang="en-US" sz="1200" dirty="0">
                <a:solidFill>
                  <a:srgbClr val="333333"/>
                </a:solidFill>
                <a:latin typeface="Consolas" panose="020B0609020204030204" pitchFamily="49" charset="0"/>
              </a:rPr>
              <a:t>ros2 run </a:t>
            </a:r>
            <a:r>
              <a:rPr lang="en-GB" altLang="en-US" sz="1200" dirty="0" err="1">
                <a:solidFill>
                  <a:srgbClr val="333333"/>
                </a:solidFill>
                <a:latin typeface="Consolas" panose="020B0609020204030204" pitchFamily="49" charset="0"/>
              </a:rPr>
              <a:t>basic_comms</a:t>
            </a:r>
            <a:r>
              <a:rPr lang="en-GB" altLang="en-US" sz="1200" dirty="0">
                <a:solidFill>
                  <a:srgbClr val="333333"/>
                </a:solidFill>
                <a:latin typeface="Consolas" panose="020B0609020204030204" pitchFamily="49" charset="0"/>
              </a:rPr>
              <a:t> talker</a:t>
            </a:r>
          </a:p>
        </p:txBody>
      </p:sp>
      <p:pic>
        <p:nvPicPr>
          <p:cNvPr id="10" name="Picture 9">
            <a:extLst>
              <a:ext uri="{FF2B5EF4-FFF2-40B4-BE49-F238E27FC236}">
                <a16:creationId xmlns:a16="http://schemas.microsoft.com/office/drawing/2014/main" id="{D118AAF8-FD52-86ED-C5B9-F60DCB2F6147}"/>
              </a:ext>
            </a:extLst>
          </p:cNvPr>
          <p:cNvPicPr>
            <a:picLocks noChangeAspect="1"/>
          </p:cNvPicPr>
          <p:nvPr/>
        </p:nvPicPr>
        <p:blipFill>
          <a:blip r:embed="rId2"/>
          <a:stretch>
            <a:fillRect/>
          </a:stretch>
        </p:blipFill>
        <p:spPr>
          <a:xfrm>
            <a:off x="942272" y="3764747"/>
            <a:ext cx="5039428" cy="381053"/>
          </a:xfrm>
          <a:prstGeom prst="rect">
            <a:avLst/>
          </a:prstGeom>
        </p:spPr>
      </p:pic>
      <p:sp>
        <p:nvSpPr>
          <p:cNvPr id="11" name="Rectangle 3">
            <a:extLst>
              <a:ext uri="{FF2B5EF4-FFF2-40B4-BE49-F238E27FC236}">
                <a16:creationId xmlns:a16="http://schemas.microsoft.com/office/drawing/2014/main" id="{330EC56F-7E36-EB13-B8B0-CDB2BA9C4FAB}"/>
              </a:ext>
            </a:extLst>
          </p:cNvPr>
          <p:cNvSpPr>
            <a:spLocks noChangeArrowheads="1"/>
          </p:cNvSpPr>
          <p:nvPr/>
        </p:nvSpPr>
        <p:spPr bwMode="auto">
          <a:xfrm>
            <a:off x="6210300" y="3180233"/>
            <a:ext cx="5105400" cy="433432"/>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indent="273050" eaLnBrk="0" fontAlgn="base" hangingPunct="0">
              <a:spcBef>
                <a:spcPct val="0"/>
              </a:spcBef>
              <a:spcAft>
                <a:spcPct val="0"/>
              </a:spcAft>
            </a:pPr>
            <a:r>
              <a:rPr lang="en-US" altLang="en-US" sz="1200" dirty="0">
                <a:solidFill>
                  <a:srgbClr val="333333"/>
                </a:solidFill>
                <a:latin typeface="Consolas" panose="020B0609020204030204" pitchFamily="49" charset="0"/>
              </a:rPr>
              <a:t>$ </a:t>
            </a:r>
            <a:r>
              <a:rPr lang="en-GB" altLang="en-US" sz="1200" dirty="0">
                <a:solidFill>
                  <a:srgbClr val="333333"/>
                </a:solidFill>
                <a:latin typeface="Consolas" panose="020B0609020204030204" pitchFamily="49" charset="0"/>
              </a:rPr>
              <a:t>~/ros2_ws/</a:t>
            </a:r>
            <a:r>
              <a:rPr lang="en-GB" altLang="en-US" sz="1200" dirty="0" err="1">
                <a:solidFill>
                  <a:srgbClr val="333333"/>
                </a:solidFill>
                <a:latin typeface="Consolas" panose="020B0609020204030204" pitchFamily="49" charset="0"/>
              </a:rPr>
              <a:t>src</a:t>
            </a:r>
            <a:r>
              <a:rPr lang="en-GB" altLang="en-US" sz="1200" dirty="0">
                <a:solidFill>
                  <a:srgbClr val="333333"/>
                </a:solidFill>
                <a:latin typeface="Consolas" panose="020B0609020204030204" pitchFamily="49" charset="0"/>
              </a:rPr>
              <a:t>/</a:t>
            </a:r>
            <a:r>
              <a:rPr lang="en-GB" altLang="en-US" sz="1200" dirty="0" err="1">
                <a:solidFill>
                  <a:srgbClr val="333333"/>
                </a:solidFill>
                <a:latin typeface="Consolas" panose="020B0609020204030204" pitchFamily="49" charset="0"/>
              </a:rPr>
              <a:t>basic_comms</a:t>
            </a:r>
            <a:r>
              <a:rPr lang="en-GB" altLang="en-US" sz="1200" dirty="0">
                <a:solidFill>
                  <a:srgbClr val="333333"/>
                </a:solidFill>
                <a:latin typeface="Consolas" panose="020B0609020204030204" pitchFamily="49" charset="0"/>
              </a:rPr>
              <a:t>/</a:t>
            </a:r>
            <a:r>
              <a:rPr lang="en-GB" altLang="en-US" sz="1200" dirty="0" err="1">
                <a:solidFill>
                  <a:srgbClr val="333333"/>
                </a:solidFill>
                <a:latin typeface="Consolas" panose="020B0609020204030204" pitchFamily="49" charset="0"/>
              </a:rPr>
              <a:t>basic_comms</a:t>
            </a:r>
            <a:endParaRPr lang="en-GB" altLang="en-US" sz="1200" dirty="0">
              <a:solidFill>
                <a:srgbClr val="333333"/>
              </a:solidFill>
              <a:latin typeface="Consolas" panose="020B0609020204030204" pitchFamily="49" charset="0"/>
            </a:endParaRPr>
          </a:p>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a:t>
            </a:r>
            <a:r>
              <a:rPr lang="en-GB" altLang="en-US" sz="1200" dirty="0">
                <a:solidFill>
                  <a:srgbClr val="333333"/>
                </a:solidFill>
                <a:latin typeface="Consolas" panose="020B0609020204030204" pitchFamily="49" charset="0"/>
              </a:rPr>
              <a:t>touch talker.py</a:t>
            </a:r>
          </a:p>
        </p:txBody>
      </p:sp>
      <p:sp>
        <p:nvSpPr>
          <p:cNvPr id="12" name="Rectangle 3">
            <a:extLst>
              <a:ext uri="{FF2B5EF4-FFF2-40B4-BE49-F238E27FC236}">
                <a16:creationId xmlns:a16="http://schemas.microsoft.com/office/drawing/2014/main" id="{A0B22874-9015-41E9-FB3A-F564C4B7FD43}"/>
              </a:ext>
            </a:extLst>
          </p:cNvPr>
          <p:cNvSpPr>
            <a:spLocks noChangeArrowheads="1"/>
          </p:cNvSpPr>
          <p:nvPr/>
        </p:nvSpPr>
        <p:spPr bwMode="auto">
          <a:xfrm>
            <a:off x="6248400" y="4570240"/>
            <a:ext cx="5105400" cy="433432"/>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a:t>
            </a:r>
            <a:r>
              <a:rPr lang="en-US" altLang="en-US" sz="1200" dirty="0" err="1">
                <a:solidFill>
                  <a:srgbClr val="333333"/>
                </a:solidFill>
                <a:latin typeface="Consolas" panose="020B0609020204030204" pitchFamily="49" charset="0"/>
              </a:rPr>
              <a:t>sudo</a:t>
            </a:r>
            <a:r>
              <a:rPr lang="en-US" altLang="en-US" sz="1200" dirty="0">
                <a:solidFill>
                  <a:srgbClr val="333333"/>
                </a:solidFill>
                <a:latin typeface="Consolas" panose="020B0609020204030204" pitchFamily="49" charset="0"/>
              </a:rPr>
              <a:t> </a:t>
            </a:r>
            <a:r>
              <a:rPr lang="en-US" altLang="en-US" sz="1200" dirty="0" err="1">
                <a:solidFill>
                  <a:srgbClr val="333333"/>
                </a:solidFill>
                <a:latin typeface="Consolas" panose="020B0609020204030204" pitchFamily="49" charset="0"/>
              </a:rPr>
              <a:t>chmod</a:t>
            </a:r>
            <a:r>
              <a:rPr lang="en-US" altLang="en-US" sz="1200" dirty="0">
                <a:solidFill>
                  <a:srgbClr val="333333"/>
                </a:solidFill>
                <a:latin typeface="Consolas" panose="020B0609020204030204" pitchFamily="49" charset="0"/>
              </a:rPr>
              <a:t> +x *</a:t>
            </a:r>
          </a:p>
          <a:p>
            <a:pPr marR="0" lvl="0" indent="273050" defTabSz="914400" rtl="0" eaLnBrk="0" fontAlgn="base" latinLnBrk="0" hangingPunct="0">
              <a:lnSpc>
                <a:spcPct val="100000"/>
              </a:lnSpc>
              <a:spcBef>
                <a:spcPct val="0"/>
              </a:spcBef>
              <a:spcAft>
                <a:spcPct val="0"/>
              </a:spcAft>
              <a:buClrTx/>
              <a:buSzTx/>
              <a:buFontTx/>
              <a:buNone/>
              <a:tabLst/>
            </a:pPr>
            <a:r>
              <a:rPr lang="en-US" altLang="en-US" sz="1200" i="1" dirty="0">
                <a:solidFill>
                  <a:srgbClr val="333333"/>
                </a:solidFill>
                <a:latin typeface="Consolas" panose="020B0609020204030204" pitchFamily="49" charset="0"/>
              </a:rPr>
              <a:t>Use * to give permission to all files inside a folder</a:t>
            </a:r>
          </a:p>
        </p:txBody>
      </p:sp>
    </p:spTree>
    <p:extLst>
      <p:ext uri="{BB962C8B-B14F-4D97-AF65-F5344CB8AC3E}">
        <p14:creationId xmlns:p14="http://schemas.microsoft.com/office/powerpoint/2010/main" val="2476901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9EE120-7AB6-7B20-FEC7-412CD1B19023}"/>
              </a:ext>
            </a:extLst>
          </p:cNvPr>
          <p:cNvSpPr>
            <a:spLocks noGrp="1"/>
          </p:cNvSpPr>
          <p:nvPr>
            <p:ph sz="half" idx="1"/>
          </p:nvPr>
        </p:nvSpPr>
        <p:spPr>
          <a:xfrm>
            <a:off x="838200" y="1825625"/>
            <a:ext cx="5181600" cy="4351338"/>
          </a:xfrm>
        </p:spPr>
        <p:txBody>
          <a:bodyPr>
            <a:normAutofit/>
          </a:bodyPr>
          <a:lstStyle/>
          <a:p>
            <a:pPr marL="0" indent="0">
              <a:buNone/>
            </a:pPr>
            <a:r>
              <a:rPr lang="en-US" sz="2000" dirty="0">
                <a:latin typeface="Nexa-Bold" panose="01000000000000000000" pitchFamily="2" charset="0"/>
              </a:rPr>
              <a:t>Coding the Talker node</a:t>
            </a:r>
          </a:p>
          <a:p>
            <a:pPr>
              <a:lnSpc>
                <a:spcPct val="150000"/>
              </a:lnSpc>
            </a:pPr>
            <a:r>
              <a:rPr lang="en-US" sz="1600" dirty="0"/>
              <a:t>This node will publish a message (string) into the “/chatter” topic. </a:t>
            </a:r>
          </a:p>
          <a:p>
            <a:pPr>
              <a:lnSpc>
                <a:spcPct val="150000"/>
              </a:lnSpc>
            </a:pPr>
            <a:r>
              <a:rPr lang="en-US" sz="1600" dirty="0"/>
              <a:t>To start, the message will be seen in the terminal to verify that the node is working properly (debug).</a:t>
            </a:r>
          </a:p>
          <a:p>
            <a:pPr>
              <a:lnSpc>
                <a:spcPct val="150000"/>
              </a:lnSpc>
            </a:pPr>
            <a:r>
              <a:rPr lang="en-US" sz="1600" dirty="0"/>
              <a:t>A graphical representation of this task will look as follows</a:t>
            </a:r>
          </a:p>
          <a:p>
            <a:pPr>
              <a:lnSpc>
                <a:spcPct val="150000"/>
              </a:lnSpc>
            </a:pPr>
            <a:endParaRPr lang="en-US" sz="1600" dirty="0"/>
          </a:p>
          <a:p>
            <a:pPr>
              <a:lnSpc>
                <a:spcPct val="150000"/>
              </a:lnSpc>
            </a:pPr>
            <a:endParaRPr lang="en-US" sz="1600" dirty="0"/>
          </a:p>
          <a:p>
            <a:pPr>
              <a:lnSpc>
                <a:spcPct val="150000"/>
              </a:lnSpc>
            </a:pPr>
            <a:endParaRPr lang="en-US" sz="1200" dirty="0"/>
          </a:p>
        </p:txBody>
      </p:sp>
      <p:sp>
        <p:nvSpPr>
          <p:cNvPr id="3" name="Content Placeholder 2">
            <a:extLst>
              <a:ext uri="{FF2B5EF4-FFF2-40B4-BE49-F238E27FC236}">
                <a16:creationId xmlns:a16="http://schemas.microsoft.com/office/drawing/2014/main" id="{4D30DCF1-0F78-6A6E-6D74-3E0CAD7BA63C}"/>
              </a:ext>
            </a:extLst>
          </p:cNvPr>
          <p:cNvSpPr>
            <a:spLocks noGrp="1"/>
          </p:cNvSpPr>
          <p:nvPr>
            <p:ph sz="half" idx="2"/>
          </p:nvPr>
        </p:nvSpPr>
        <p:spPr>
          <a:xfrm>
            <a:off x="6172200" y="1825625"/>
            <a:ext cx="5181600" cy="4546600"/>
          </a:xfrm>
        </p:spPr>
        <p:txBody>
          <a:bodyPr>
            <a:normAutofit lnSpcReduction="10000"/>
          </a:bodyPr>
          <a:lstStyle/>
          <a:p>
            <a:pPr>
              <a:lnSpc>
                <a:spcPct val="150000"/>
              </a:lnSpc>
            </a:pPr>
            <a:r>
              <a:rPr lang="en-US" sz="1600" dirty="0"/>
              <a:t>Nodes in ROS usually have a structure when programmed.</a:t>
            </a:r>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r>
              <a:rPr lang="en-GB" sz="1600" dirty="0"/>
              <a:t>Your code will be written in the file “talker.py”.</a:t>
            </a:r>
          </a:p>
        </p:txBody>
      </p:sp>
      <p:sp>
        <p:nvSpPr>
          <p:cNvPr id="4" name="Title 3">
            <a:extLst>
              <a:ext uri="{FF2B5EF4-FFF2-40B4-BE49-F238E27FC236}">
                <a16:creationId xmlns:a16="http://schemas.microsoft.com/office/drawing/2014/main" id="{C49EC9FA-5926-A86F-FE5A-36A592CF66ED}"/>
              </a:ext>
            </a:extLst>
          </p:cNvPr>
          <p:cNvSpPr>
            <a:spLocks noGrp="1"/>
          </p:cNvSpPr>
          <p:nvPr>
            <p:ph type="title"/>
          </p:nvPr>
        </p:nvSpPr>
        <p:spPr/>
        <p:txBody>
          <a:bodyPr/>
          <a:lstStyle/>
          <a:p>
            <a:r>
              <a:rPr lang="en-GB" dirty="0"/>
              <a:t>ROS Activity 1</a:t>
            </a:r>
          </a:p>
        </p:txBody>
      </p:sp>
      <p:pic>
        <p:nvPicPr>
          <p:cNvPr id="10" name="Picture 9">
            <a:extLst>
              <a:ext uri="{FF2B5EF4-FFF2-40B4-BE49-F238E27FC236}">
                <a16:creationId xmlns:a16="http://schemas.microsoft.com/office/drawing/2014/main" id="{27F726A3-C15C-9740-291D-6E17889582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820268" y="5156994"/>
            <a:ext cx="3217463" cy="1019969"/>
          </a:xfrm>
          <a:prstGeom prst="rect">
            <a:avLst/>
          </a:prstGeom>
        </p:spPr>
      </p:pic>
      <p:sp>
        <p:nvSpPr>
          <p:cNvPr id="5" name="Slide Number Placeholder 4">
            <a:extLst>
              <a:ext uri="{FF2B5EF4-FFF2-40B4-BE49-F238E27FC236}">
                <a16:creationId xmlns:a16="http://schemas.microsoft.com/office/drawing/2014/main" id="{E61A1334-D817-4D94-509E-873CFD50FC42}"/>
              </a:ext>
            </a:extLst>
          </p:cNvPr>
          <p:cNvSpPr>
            <a:spLocks noGrp="1"/>
          </p:cNvSpPr>
          <p:nvPr>
            <p:ph type="sldNum" sz="quarter" idx="12"/>
          </p:nvPr>
        </p:nvSpPr>
        <p:spPr/>
        <p:txBody>
          <a:bodyPr/>
          <a:lstStyle/>
          <a:p>
            <a:fld id="{E33F180C-7AC5-428A-9DBB-8DF57BA31570}" type="slidenum">
              <a:rPr lang="en-GB" smtClean="0"/>
              <a:t>39</a:t>
            </a:fld>
            <a:endParaRPr lang="en-GB"/>
          </a:p>
        </p:txBody>
      </p:sp>
      <p:pic>
        <p:nvPicPr>
          <p:cNvPr id="6" name="Picture 5">
            <a:extLst>
              <a:ext uri="{FF2B5EF4-FFF2-40B4-BE49-F238E27FC236}">
                <a16:creationId xmlns:a16="http://schemas.microsoft.com/office/drawing/2014/main" id="{03C38987-DBCF-C396-799C-23774487E4BB}"/>
              </a:ext>
            </a:extLst>
          </p:cNvPr>
          <p:cNvPicPr>
            <a:picLocks noChangeAspect="1"/>
          </p:cNvPicPr>
          <p:nvPr/>
        </p:nvPicPr>
        <p:blipFill>
          <a:blip r:embed="rId4"/>
          <a:stretch>
            <a:fillRect/>
          </a:stretch>
        </p:blipFill>
        <p:spPr>
          <a:xfrm>
            <a:off x="7345623" y="2564096"/>
            <a:ext cx="3026109" cy="3412931"/>
          </a:xfrm>
          <a:prstGeom prst="rect">
            <a:avLst/>
          </a:prstGeom>
        </p:spPr>
      </p:pic>
    </p:spTree>
    <p:extLst>
      <p:ext uri="{BB962C8B-B14F-4D97-AF65-F5344CB8AC3E}">
        <p14:creationId xmlns:p14="http://schemas.microsoft.com/office/powerpoint/2010/main" val="751404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3BE8F4-F0EB-1D35-8ABB-D111B888E700}"/>
              </a:ext>
            </a:extLst>
          </p:cNvPr>
          <p:cNvSpPr>
            <a:spLocks noGrp="1"/>
          </p:cNvSpPr>
          <p:nvPr>
            <p:ph sz="half" idx="1"/>
          </p:nvPr>
        </p:nvSpPr>
        <p:spPr/>
        <p:txBody>
          <a:bodyPr>
            <a:normAutofit/>
          </a:bodyPr>
          <a:lstStyle/>
          <a:p>
            <a:pPr>
              <a:lnSpc>
                <a:spcPct val="150000"/>
              </a:lnSpc>
            </a:pPr>
            <a:r>
              <a:rPr lang="en-GB" sz="1800" dirty="0"/>
              <a:t>Robotics is becoming increasingly complex. </a:t>
            </a:r>
          </a:p>
          <a:p>
            <a:pPr>
              <a:lnSpc>
                <a:spcPct val="150000"/>
              </a:lnSpc>
            </a:pPr>
            <a:r>
              <a:rPr lang="en-GB" sz="1800" dirty="0"/>
              <a:t>The increasing number of sensors, actuators, and other hardware components used in robotics.</a:t>
            </a:r>
          </a:p>
          <a:p>
            <a:pPr>
              <a:lnSpc>
                <a:spcPct val="150000"/>
              </a:lnSpc>
            </a:pPr>
            <a:r>
              <a:rPr lang="en-GB" sz="1800" dirty="0"/>
              <a:t>Complex algorithms used in robotics nowadays, from robust control to AI.</a:t>
            </a:r>
          </a:p>
          <a:p>
            <a:pPr>
              <a:lnSpc>
                <a:spcPct val="150000"/>
              </a:lnSpc>
            </a:pPr>
            <a:r>
              <a:rPr lang="en-GB" sz="1800" dirty="0"/>
              <a:t>There is a need for a flexible, scalable, and reliable communication infrastructure.</a:t>
            </a:r>
          </a:p>
          <a:p>
            <a:pPr>
              <a:lnSpc>
                <a:spcPct val="150000"/>
              </a:lnSpc>
            </a:pPr>
            <a:endParaRPr lang="en-GB" sz="1800" dirty="0"/>
          </a:p>
        </p:txBody>
      </p:sp>
      <p:pic>
        <p:nvPicPr>
          <p:cNvPr id="13" name="Content Placeholder 12" descr="A close-up of a robot&#10;&#10;Description automatically generated">
            <a:extLst>
              <a:ext uri="{FF2B5EF4-FFF2-40B4-BE49-F238E27FC236}">
                <a16:creationId xmlns:a16="http://schemas.microsoft.com/office/drawing/2014/main" id="{9B7EBE8D-68FB-776E-0E3B-E9D9250E62B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p:spPr>
      </p:pic>
      <p:sp>
        <p:nvSpPr>
          <p:cNvPr id="4" name="Slide Number Placeholder 3">
            <a:extLst>
              <a:ext uri="{FF2B5EF4-FFF2-40B4-BE49-F238E27FC236}">
                <a16:creationId xmlns:a16="http://schemas.microsoft.com/office/drawing/2014/main" id="{1C385F23-2DE1-F540-8C33-625278BA8F32}"/>
              </a:ext>
            </a:extLst>
          </p:cNvPr>
          <p:cNvSpPr>
            <a:spLocks noGrp="1"/>
          </p:cNvSpPr>
          <p:nvPr>
            <p:ph type="sldNum" sz="quarter" idx="12"/>
          </p:nvPr>
        </p:nvSpPr>
        <p:spPr/>
        <p:txBody>
          <a:bodyPr/>
          <a:lstStyle/>
          <a:p>
            <a:fld id="{E33F180C-7AC5-428A-9DBB-8DF57BA31570}" type="slidenum">
              <a:rPr lang="en-GB" smtClean="0"/>
              <a:t>4</a:t>
            </a:fld>
            <a:endParaRPr lang="en-GB"/>
          </a:p>
        </p:txBody>
      </p:sp>
      <p:sp>
        <p:nvSpPr>
          <p:cNvPr id="5" name="Title 4">
            <a:extLst>
              <a:ext uri="{FF2B5EF4-FFF2-40B4-BE49-F238E27FC236}">
                <a16:creationId xmlns:a16="http://schemas.microsoft.com/office/drawing/2014/main" id="{2B7D9974-08B4-5204-7F6B-C63047F9E78C}"/>
              </a:ext>
            </a:extLst>
          </p:cNvPr>
          <p:cNvSpPr>
            <a:spLocks noGrp="1"/>
          </p:cNvSpPr>
          <p:nvPr>
            <p:ph type="title"/>
          </p:nvPr>
        </p:nvSpPr>
        <p:spPr/>
        <p:txBody>
          <a:bodyPr/>
          <a:lstStyle/>
          <a:p>
            <a:r>
              <a:rPr lang="en-GB" dirty="0"/>
              <a:t>Introduction</a:t>
            </a:r>
          </a:p>
        </p:txBody>
      </p:sp>
    </p:spTree>
    <p:extLst>
      <p:ext uri="{BB962C8B-B14F-4D97-AF65-F5344CB8AC3E}">
        <p14:creationId xmlns:p14="http://schemas.microsoft.com/office/powerpoint/2010/main" val="23572786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049D7BDF-8F81-8CBF-F85A-54C727C9528D}"/>
              </a:ext>
            </a:extLst>
          </p:cNvPr>
          <p:cNvSpPr>
            <a:spLocks noGrp="1"/>
          </p:cNvSpPr>
          <p:nvPr>
            <p:ph sz="half" idx="2"/>
          </p:nvPr>
        </p:nvSpPr>
        <p:spPr>
          <a:xfrm>
            <a:off x="6781800" y="1825625"/>
            <a:ext cx="5181600" cy="4351338"/>
          </a:xfrm>
          <a:solidFill>
            <a:schemeClr val="tx2">
              <a:lumMod val="50000"/>
            </a:schemeClr>
          </a:solidFill>
        </p:spPr>
        <p:txBody>
          <a:bodyPr>
            <a:normAutofit/>
          </a:bodyPr>
          <a:lstStyle/>
          <a:p>
            <a:pPr marL="0" indent="0">
              <a:lnSpc>
                <a:spcPct val="120000"/>
              </a:lnSpc>
              <a:spcBef>
                <a:spcPts val="0"/>
              </a:spcBef>
              <a:buNone/>
            </a:pPr>
            <a:r>
              <a:rPr lang="en-GB" sz="1200" b="0" dirty="0">
                <a:solidFill>
                  <a:srgbClr val="6A9955"/>
                </a:solidFill>
                <a:effectLst/>
                <a:latin typeface="Consolas" panose="020B0609020204030204" pitchFamily="49" charset="0"/>
              </a:rPr>
              <a:t>#Main</a:t>
            </a:r>
            <a:endParaRPr lang="en-GB" sz="1200" b="0" dirty="0">
              <a:solidFill>
                <a:srgbClr val="D4D4D4"/>
              </a:solidFill>
              <a:effectLst/>
              <a:latin typeface="Consolas" panose="020B0609020204030204" pitchFamily="49" charset="0"/>
            </a:endParaRPr>
          </a:p>
          <a:p>
            <a:pPr marL="0" indent="0">
              <a:lnSpc>
                <a:spcPct val="120000"/>
              </a:lnSpc>
              <a:spcBef>
                <a:spcPts val="0"/>
              </a:spcBef>
              <a:buNone/>
            </a:pPr>
            <a:r>
              <a:rPr lang="en-GB" sz="1200" b="0" dirty="0">
                <a:solidFill>
                  <a:srgbClr val="569CD6"/>
                </a:solidFill>
                <a:effectLst/>
                <a:latin typeface="Consolas" panose="020B0609020204030204" pitchFamily="49" charset="0"/>
              </a:rPr>
              <a:t>def</a:t>
            </a:r>
            <a:r>
              <a:rPr lang="en-GB" sz="1200" b="0" dirty="0">
                <a:solidFill>
                  <a:srgbClr val="D4D4D4"/>
                </a:solidFill>
                <a:effectLst/>
                <a:latin typeface="Consolas" panose="020B0609020204030204" pitchFamily="49" charset="0"/>
              </a:rPr>
              <a:t> main(</a:t>
            </a:r>
            <a:r>
              <a:rPr lang="en-GB" sz="1200" b="0" dirty="0" err="1">
                <a:solidFill>
                  <a:srgbClr val="D4D4D4"/>
                </a:solidFill>
                <a:effectLst/>
                <a:latin typeface="Consolas" panose="020B0609020204030204" pitchFamily="49" charset="0"/>
              </a:rPr>
              <a:t>args</a:t>
            </a:r>
            <a:r>
              <a:rPr lang="en-GB" sz="1200" b="0" dirty="0">
                <a:solidFill>
                  <a:srgbClr val="D4D4D4"/>
                </a:solidFill>
                <a:effectLst/>
                <a:latin typeface="Consolas" panose="020B0609020204030204" pitchFamily="49" charset="0"/>
              </a:rPr>
              <a:t>=</a:t>
            </a:r>
            <a:r>
              <a:rPr lang="en-GB" sz="1200" b="0" dirty="0">
                <a:solidFill>
                  <a:srgbClr val="569CD6"/>
                </a:solidFill>
                <a:effectLst/>
                <a:latin typeface="Consolas" panose="020B0609020204030204" pitchFamily="49" charset="0"/>
              </a:rPr>
              <a:t>None</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rclpy.init</a:t>
            </a:r>
            <a:r>
              <a:rPr lang="en-GB" sz="1200" b="0" dirty="0">
                <a:solidFill>
                  <a:srgbClr val="D4D4D4"/>
                </a:solidFill>
                <a:effectLst/>
                <a:latin typeface="Consolas" panose="020B0609020204030204" pitchFamily="49" charset="0"/>
              </a:rPr>
              <a:t>(</a:t>
            </a:r>
            <a:r>
              <a:rPr lang="en-GB" sz="1200" b="0" dirty="0" err="1">
                <a:solidFill>
                  <a:srgbClr val="D4D4D4"/>
                </a:solidFill>
                <a:effectLst/>
                <a:latin typeface="Consolas" panose="020B0609020204030204" pitchFamily="49" charset="0"/>
              </a:rPr>
              <a:t>args</a:t>
            </a:r>
            <a:r>
              <a:rPr lang="en-GB" sz="1200" b="0" dirty="0">
                <a:solidFill>
                  <a:srgbClr val="D4D4D4"/>
                </a:solidFill>
                <a:effectLst/>
                <a:latin typeface="Consolas" panose="020B0609020204030204" pitchFamily="49" charset="0"/>
              </a:rPr>
              <a:t>=</a:t>
            </a:r>
            <a:r>
              <a:rPr lang="en-GB" sz="1200" b="0" dirty="0" err="1">
                <a:solidFill>
                  <a:srgbClr val="D4D4D4"/>
                </a:solidFill>
                <a:effectLst/>
                <a:latin typeface="Consolas" panose="020B0609020204030204" pitchFamily="49" charset="0"/>
              </a:rPr>
              <a:t>args</a:t>
            </a:r>
            <a:r>
              <a:rPr lang="en-GB" sz="1200" b="0" dirty="0">
                <a:solidFill>
                  <a:srgbClr val="D4D4D4"/>
                </a:solidFill>
                <a:effectLst/>
                <a:latin typeface="Consolas" panose="020B0609020204030204" pitchFamily="49" charset="0"/>
              </a:rPr>
              <a:t>)</a:t>
            </a:r>
          </a:p>
          <a:p>
            <a:pPr marL="0" indent="0">
              <a:lnSpc>
                <a:spcPct val="120000"/>
              </a:lnSpc>
              <a:spcBef>
                <a:spcPts val="0"/>
              </a:spcBef>
              <a:buNone/>
            </a:pPr>
            <a:br>
              <a:rPr lang="en-GB" sz="1200" b="0" dirty="0">
                <a:solidFill>
                  <a:srgbClr val="D4D4D4"/>
                </a:solidFill>
                <a:effectLst/>
                <a:latin typeface="Consolas" panose="020B0609020204030204" pitchFamily="49" charset="0"/>
              </a:rPr>
            </a:b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minimal_publisher</a:t>
            </a:r>
            <a:r>
              <a:rPr lang="en-GB" sz="1200" b="0" dirty="0">
                <a:solidFill>
                  <a:srgbClr val="D4D4D4"/>
                </a:solidFill>
                <a:effectLst/>
                <a:latin typeface="Consolas" panose="020B0609020204030204" pitchFamily="49" charset="0"/>
              </a:rPr>
              <a:t>  = </a:t>
            </a:r>
            <a:r>
              <a:rPr lang="en-GB" sz="1200" b="0" dirty="0" err="1">
                <a:solidFill>
                  <a:srgbClr val="D4D4D4"/>
                </a:solidFill>
                <a:effectLst/>
                <a:latin typeface="Consolas" panose="020B0609020204030204" pitchFamily="49" charset="0"/>
              </a:rPr>
              <a:t>MinimalPublisher</a:t>
            </a:r>
            <a:r>
              <a:rPr lang="en-GB" sz="1200" b="0" dirty="0">
                <a:solidFill>
                  <a:srgbClr val="D4D4D4"/>
                </a:solidFill>
                <a:effectLst/>
                <a:latin typeface="Consolas" panose="020B0609020204030204" pitchFamily="49" charset="0"/>
              </a:rPr>
              <a:t>()</a:t>
            </a:r>
          </a:p>
          <a:p>
            <a:pPr marL="0" indent="0">
              <a:lnSpc>
                <a:spcPct val="120000"/>
              </a:lnSpc>
              <a:spcBef>
                <a:spcPts val="0"/>
              </a:spcBef>
              <a:buNone/>
            </a:pPr>
            <a:br>
              <a:rPr lang="en-GB" sz="1200" b="0" dirty="0">
                <a:solidFill>
                  <a:srgbClr val="D4D4D4"/>
                </a:solidFill>
                <a:effectLst/>
                <a:latin typeface="Consolas" panose="020B0609020204030204" pitchFamily="49" charset="0"/>
              </a:rPr>
            </a:b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try</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rclpy.spin</a:t>
            </a:r>
            <a:r>
              <a:rPr lang="en-GB" sz="1200" b="0" dirty="0">
                <a:solidFill>
                  <a:srgbClr val="D4D4D4"/>
                </a:solidFill>
                <a:effectLst/>
                <a:latin typeface="Consolas" panose="020B0609020204030204" pitchFamily="49" charset="0"/>
              </a:rPr>
              <a:t>(</a:t>
            </a:r>
            <a:r>
              <a:rPr lang="en-GB" sz="1200" b="0" dirty="0" err="1">
                <a:solidFill>
                  <a:srgbClr val="D4D4D4"/>
                </a:solidFill>
                <a:effectLst/>
                <a:latin typeface="Consolas" panose="020B0609020204030204" pitchFamily="49" charset="0"/>
              </a:rPr>
              <a:t>minimal_publisher</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except</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KeyboardInterrupt</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pass</a:t>
            </a:r>
            <a:endParaRPr lang="en-GB" sz="1200" b="0" dirty="0">
              <a:solidFill>
                <a:srgbClr val="D4D4D4"/>
              </a:solidFill>
              <a:effectLst/>
              <a:latin typeface="Consolas" panose="020B0609020204030204" pitchFamily="49" charset="0"/>
            </a:endParaRP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finally</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if</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rclpy.ok</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rclpy.shutdown</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minimal_publisher.destroy_node</a:t>
            </a:r>
            <a:r>
              <a:rPr lang="en-GB" sz="1200" b="0" dirty="0">
                <a:solidFill>
                  <a:srgbClr val="D4D4D4"/>
                </a:solidFill>
                <a:effectLst/>
                <a:latin typeface="Consolas" panose="020B0609020204030204" pitchFamily="49" charset="0"/>
              </a:rPr>
              <a:t>()</a:t>
            </a:r>
          </a:p>
          <a:p>
            <a:pPr marL="0" indent="0">
              <a:lnSpc>
                <a:spcPct val="120000"/>
              </a:lnSpc>
              <a:spcBef>
                <a:spcPts val="0"/>
              </a:spcBef>
              <a:buNone/>
            </a:pPr>
            <a:br>
              <a:rPr lang="en-GB" sz="1200" b="0" dirty="0">
                <a:solidFill>
                  <a:srgbClr val="D4D4D4"/>
                </a:solidFill>
                <a:effectLst/>
                <a:latin typeface="Consolas" panose="020B0609020204030204" pitchFamily="49" charset="0"/>
              </a:rPr>
            </a:br>
            <a:br>
              <a:rPr lang="en-GB" sz="1200" b="0" dirty="0">
                <a:solidFill>
                  <a:srgbClr val="D4D4D4"/>
                </a:solidFill>
                <a:effectLst/>
                <a:latin typeface="Consolas" panose="020B0609020204030204" pitchFamily="49" charset="0"/>
              </a:rPr>
            </a:br>
            <a:r>
              <a:rPr lang="en-GB" sz="1200" b="0" dirty="0">
                <a:solidFill>
                  <a:srgbClr val="6A9955"/>
                </a:solidFill>
                <a:effectLst/>
                <a:latin typeface="Consolas" panose="020B0609020204030204" pitchFamily="49" charset="0"/>
              </a:rPr>
              <a:t>#Execute Node</a:t>
            </a:r>
            <a:endParaRPr lang="en-GB" sz="1200" b="0" dirty="0">
              <a:solidFill>
                <a:srgbClr val="D4D4D4"/>
              </a:solidFill>
              <a:effectLst/>
              <a:latin typeface="Consolas" panose="020B0609020204030204" pitchFamily="49" charset="0"/>
            </a:endParaRPr>
          </a:p>
          <a:p>
            <a:pPr marL="0" indent="0">
              <a:lnSpc>
                <a:spcPct val="120000"/>
              </a:lnSpc>
              <a:spcBef>
                <a:spcPts val="0"/>
              </a:spcBef>
              <a:buNone/>
            </a:pPr>
            <a:r>
              <a:rPr lang="en-GB" sz="1200" b="0" dirty="0">
                <a:solidFill>
                  <a:srgbClr val="569CD6"/>
                </a:solidFill>
                <a:effectLst/>
                <a:latin typeface="Consolas" panose="020B0609020204030204" pitchFamily="49" charset="0"/>
              </a:rPr>
              <a:t>if</a:t>
            </a:r>
            <a:r>
              <a:rPr lang="en-GB" sz="1200" b="0" dirty="0">
                <a:solidFill>
                  <a:srgbClr val="D4D4D4"/>
                </a:solidFill>
                <a:effectLst/>
                <a:latin typeface="Consolas" panose="020B0609020204030204" pitchFamily="49" charset="0"/>
              </a:rPr>
              <a:t> __name__ == </a:t>
            </a:r>
            <a:r>
              <a:rPr lang="en-GB" sz="1200" b="0" dirty="0">
                <a:solidFill>
                  <a:srgbClr val="CE9178"/>
                </a:solidFill>
                <a:effectLst/>
                <a:latin typeface="Consolas" panose="020B0609020204030204" pitchFamily="49" charset="0"/>
              </a:rPr>
              <a:t>'__main__'</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main()</a:t>
            </a:r>
          </a:p>
          <a:p>
            <a:pPr marL="0" indent="0">
              <a:lnSpc>
                <a:spcPct val="120000"/>
              </a:lnSpc>
              <a:spcBef>
                <a:spcPts val="0"/>
              </a:spcBef>
              <a:buNone/>
            </a:pPr>
            <a:endParaRPr lang="en-GB" sz="1600" b="0" dirty="0">
              <a:solidFill>
                <a:srgbClr val="CCCCCC"/>
              </a:solidFill>
              <a:effectLst/>
              <a:latin typeface="Consolas" panose="020B0609020204030204" pitchFamily="49" charset="0"/>
            </a:endParaRPr>
          </a:p>
        </p:txBody>
      </p:sp>
      <p:sp>
        <p:nvSpPr>
          <p:cNvPr id="4" name="Slide Number Placeholder 3">
            <a:extLst>
              <a:ext uri="{FF2B5EF4-FFF2-40B4-BE49-F238E27FC236}">
                <a16:creationId xmlns:a16="http://schemas.microsoft.com/office/drawing/2014/main" id="{CB03DC3B-1C35-1FEE-6670-38A2A7F5DCAA}"/>
              </a:ext>
            </a:extLst>
          </p:cNvPr>
          <p:cNvSpPr>
            <a:spLocks noGrp="1"/>
          </p:cNvSpPr>
          <p:nvPr>
            <p:ph type="sldNum" sz="quarter" idx="12"/>
          </p:nvPr>
        </p:nvSpPr>
        <p:spPr>
          <a:xfrm>
            <a:off x="8610600" y="6356350"/>
            <a:ext cx="2743200" cy="365125"/>
          </a:xfrm>
        </p:spPr>
        <p:txBody>
          <a:bodyPr/>
          <a:lstStyle/>
          <a:p>
            <a:fld id="{E33F180C-7AC5-428A-9DBB-8DF57BA31570}" type="slidenum">
              <a:rPr lang="en-GB" smtClean="0"/>
              <a:pPr/>
              <a:t>40</a:t>
            </a:fld>
            <a:endParaRPr lang="en-GB"/>
          </a:p>
        </p:txBody>
      </p:sp>
      <p:sp>
        <p:nvSpPr>
          <p:cNvPr id="2" name="Title 1">
            <a:extLst>
              <a:ext uri="{FF2B5EF4-FFF2-40B4-BE49-F238E27FC236}">
                <a16:creationId xmlns:a16="http://schemas.microsoft.com/office/drawing/2014/main" id="{8CCCB096-212C-6760-FB09-3E6440BBDE9E}"/>
              </a:ext>
            </a:extLst>
          </p:cNvPr>
          <p:cNvSpPr>
            <a:spLocks noGrp="1"/>
          </p:cNvSpPr>
          <p:nvPr>
            <p:ph type="title"/>
          </p:nvPr>
        </p:nvSpPr>
        <p:spPr>
          <a:xfrm>
            <a:off x="1679381" y="120739"/>
            <a:ext cx="8160426" cy="1325563"/>
          </a:xfrm>
        </p:spPr>
        <p:txBody>
          <a:bodyPr/>
          <a:lstStyle/>
          <a:p>
            <a:r>
              <a:rPr lang="en-US" dirty="0"/>
              <a:t>Option 1: OOP – Talker node (Recommended)</a:t>
            </a:r>
          </a:p>
        </p:txBody>
      </p:sp>
      <p:sp>
        <p:nvSpPr>
          <p:cNvPr id="19" name="TextBox 18">
            <a:extLst>
              <a:ext uri="{FF2B5EF4-FFF2-40B4-BE49-F238E27FC236}">
                <a16:creationId xmlns:a16="http://schemas.microsoft.com/office/drawing/2014/main" id="{4E29295B-5237-7A47-3A7F-5476FE51A2F9}"/>
              </a:ext>
            </a:extLst>
          </p:cNvPr>
          <p:cNvSpPr txBox="1"/>
          <p:nvPr/>
        </p:nvSpPr>
        <p:spPr>
          <a:xfrm>
            <a:off x="5373512" y="1841262"/>
            <a:ext cx="970137" cy="369332"/>
          </a:xfrm>
          <a:prstGeom prst="rect">
            <a:avLst/>
          </a:prstGeom>
          <a:noFill/>
        </p:spPr>
        <p:txBody>
          <a:bodyPr wrap="none" rtlCol="0">
            <a:spAutoFit/>
          </a:bodyPr>
          <a:lstStyle/>
          <a:p>
            <a:r>
              <a:rPr lang="en-US" dirty="0">
                <a:solidFill>
                  <a:srgbClr val="FF0000"/>
                </a:solidFill>
              </a:rPr>
              <a:t>Imports </a:t>
            </a:r>
          </a:p>
        </p:txBody>
      </p:sp>
      <p:sp>
        <p:nvSpPr>
          <p:cNvPr id="20" name="TextBox 19">
            <a:extLst>
              <a:ext uri="{FF2B5EF4-FFF2-40B4-BE49-F238E27FC236}">
                <a16:creationId xmlns:a16="http://schemas.microsoft.com/office/drawing/2014/main" id="{86821101-BD41-0687-C284-B405F086728E}"/>
              </a:ext>
            </a:extLst>
          </p:cNvPr>
          <p:cNvSpPr txBox="1"/>
          <p:nvPr/>
        </p:nvSpPr>
        <p:spPr>
          <a:xfrm>
            <a:off x="4997301" y="2834482"/>
            <a:ext cx="1452951" cy="369332"/>
          </a:xfrm>
          <a:prstGeom prst="rect">
            <a:avLst/>
          </a:prstGeom>
          <a:noFill/>
        </p:spPr>
        <p:txBody>
          <a:bodyPr wrap="square" rtlCol="0">
            <a:spAutoFit/>
          </a:bodyPr>
          <a:lstStyle/>
          <a:p>
            <a:r>
              <a:rPr lang="en-US" dirty="0">
                <a:solidFill>
                  <a:srgbClr val="FF0000"/>
                </a:solidFill>
              </a:rPr>
              <a:t>Constructor </a:t>
            </a:r>
          </a:p>
        </p:txBody>
      </p:sp>
      <p:sp>
        <p:nvSpPr>
          <p:cNvPr id="21" name="TextBox 20">
            <a:extLst>
              <a:ext uri="{FF2B5EF4-FFF2-40B4-BE49-F238E27FC236}">
                <a16:creationId xmlns:a16="http://schemas.microsoft.com/office/drawing/2014/main" id="{BFBB68ED-CC18-3049-7761-1A4BDF331E43}"/>
              </a:ext>
            </a:extLst>
          </p:cNvPr>
          <p:cNvSpPr txBox="1"/>
          <p:nvPr/>
        </p:nvSpPr>
        <p:spPr>
          <a:xfrm>
            <a:off x="4760377" y="4567555"/>
            <a:ext cx="1708845" cy="369332"/>
          </a:xfrm>
          <a:prstGeom prst="rect">
            <a:avLst/>
          </a:prstGeom>
          <a:noFill/>
        </p:spPr>
        <p:txBody>
          <a:bodyPr wrap="square" rtlCol="0">
            <a:spAutoFit/>
          </a:bodyPr>
          <a:lstStyle/>
          <a:p>
            <a:r>
              <a:rPr lang="en-US" dirty="0">
                <a:solidFill>
                  <a:srgbClr val="FF0000"/>
                </a:solidFill>
              </a:rPr>
              <a:t>Timer callback </a:t>
            </a:r>
          </a:p>
        </p:txBody>
      </p:sp>
      <p:sp>
        <p:nvSpPr>
          <p:cNvPr id="22" name="TextBox 21">
            <a:extLst>
              <a:ext uri="{FF2B5EF4-FFF2-40B4-BE49-F238E27FC236}">
                <a16:creationId xmlns:a16="http://schemas.microsoft.com/office/drawing/2014/main" id="{21641CDB-C764-6187-AB8D-C60CB53F1CBF}"/>
              </a:ext>
            </a:extLst>
          </p:cNvPr>
          <p:cNvSpPr txBox="1"/>
          <p:nvPr/>
        </p:nvSpPr>
        <p:spPr>
          <a:xfrm>
            <a:off x="11231927" y="2025928"/>
            <a:ext cx="720069" cy="369332"/>
          </a:xfrm>
          <a:prstGeom prst="rect">
            <a:avLst/>
          </a:prstGeom>
          <a:noFill/>
        </p:spPr>
        <p:txBody>
          <a:bodyPr wrap="none" rtlCol="0">
            <a:spAutoFit/>
          </a:bodyPr>
          <a:lstStyle/>
          <a:p>
            <a:pPr algn="r"/>
            <a:r>
              <a:rPr lang="en-US" dirty="0">
                <a:solidFill>
                  <a:srgbClr val="FF0000"/>
                </a:solidFill>
              </a:rPr>
              <a:t>Main </a:t>
            </a:r>
          </a:p>
        </p:txBody>
      </p:sp>
      <p:sp>
        <p:nvSpPr>
          <p:cNvPr id="23" name="TextBox 22">
            <a:extLst>
              <a:ext uri="{FF2B5EF4-FFF2-40B4-BE49-F238E27FC236}">
                <a16:creationId xmlns:a16="http://schemas.microsoft.com/office/drawing/2014/main" id="{87677EAB-FEED-7E4D-3699-CAB4830A02A2}"/>
              </a:ext>
            </a:extLst>
          </p:cNvPr>
          <p:cNvSpPr txBox="1"/>
          <p:nvPr/>
        </p:nvSpPr>
        <p:spPr>
          <a:xfrm>
            <a:off x="10476207" y="5493775"/>
            <a:ext cx="1475789" cy="369332"/>
          </a:xfrm>
          <a:prstGeom prst="rect">
            <a:avLst/>
          </a:prstGeom>
          <a:noFill/>
        </p:spPr>
        <p:txBody>
          <a:bodyPr wrap="none" rtlCol="0">
            <a:spAutoFit/>
          </a:bodyPr>
          <a:lstStyle/>
          <a:p>
            <a:pPr algn="r"/>
            <a:r>
              <a:rPr lang="en-US" dirty="0">
                <a:solidFill>
                  <a:srgbClr val="FF0000"/>
                </a:solidFill>
              </a:rPr>
              <a:t>Execute code </a:t>
            </a:r>
          </a:p>
        </p:txBody>
      </p:sp>
      <p:sp>
        <p:nvSpPr>
          <p:cNvPr id="3" name="Content Placeholder 2">
            <a:extLst>
              <a:ext uri="{FF2B5EF4-FFF2-40B4-BE49-F238E27FC236}">
                <a16:creationId xmlns:a16="http://schemas.microsoft.com/office/drawing/2014/main" id="{01CA23E4-6404-2A93-7331-202724FA75E8}"/>
              </a:ext>
            </a:extLst>
          </p:cNvPr>
          <p:cNvSpPr>
            <a:spLocks noGrp="1"/>
          </p:cNvSpPr>
          <p:nvPr>
            <p:ph sz="half" idx="1"/>
          </p:nvPr>
        </p:nvSpPr>
        <p:spPr>
          <a:xfrm>
            <a:off x="304797" y="1825625"/>
            <a:ext cx="6191251" cy="4351338"/>
          </a:xfrm>
          <a:solidFill>
            <a:schemeClr val="tx2">
              <a:lumMod val="50000"/>
            </a:schemeClr>
          </a:solidFill>
        </p:spPr>
        <p:txBody>
          <a:bodyPr>
            <a:normAutofit lnSpcReduction="10000"/>
          </a:bodyPr>
          <a:lstStyle/>
          <a:p>
            <a:pPr marL="0" indent="0">
              <a:lnSpc>
                <a:spcPct val="120000"/>
              </a:lnSpc>
              <a:spcBef>
                <a:spcPts val="0"/>
              </a:spcBef>
              <a:buNone/>
            </a:pPr>
            <a:r>
              <a:rPr lang="en-GB" sz="1200" b="0" dirty="0">
                <a:solidFill>
                  <a:srgbClr val="6A9955"/>
                </a:solidFill>
                <a:effectLst/>
                <a:latin typeface="Consolas" panose="020B0609020204030204" pitchFamily="49" charset="0"/>
              </a:rPr>
              <a:t># Imports</a:t>
            </a:r>
            <a:endParaRPr lang="en-GB" sz="1200" b="0" dirty="0">
              <a:solidFill>
                <a:srgbClr val="D4D4D4"/>
              </a:solidFill>
              <a:effectLst/>
              <a:latin typeface="Consolas" panose="020B0609020204030204" pitchFamily="49" charset="0"/>
            </a:endParaRPr>
          </a:p>
          <a:p>
            <a:pPr marL="0" indent="0">
              <a:lnSpc>
                <a:spcPct val="120000"/>
              </a:lnSpc>
              <a:spcBef>
                <a:spcPts val="0"/>
              </a:spcBef>
              <a:buNone/>
            </a:pPr>
            <a:r>
              <a:rPr lang="en-GB" sz="1200" b="0" dirty="0">
                <a:solidFill>
                  <a:srgbClr val="569CD6"/>
                </a:solidFill>
                <a:effectLst/>
                <a:latin typeface="Consolas" panose="020B0609020204030204" pitchFamily="49" charset="0"/>
              </a:rPr>
              <a:t>import</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a:t>
            </a:r>
            <a:endParaRPr lang="en-GB" sz="1200" b="0" dirty="0">
              <a:solidFill>
                <a:srgbClr val="D4D4D4"/>
              </a:solidFill>
              <a:effectLst/>
              <a:latin typeface="Consolas" panose="020B0609020204030204" pitchFamily="49" charset="0"/>
            </a:endParaRPr>
          </a:p>
          <a:p>
            <a:pPr marL="0" indent="0">
              <a:lnSpc>
                <a:spcPct val="120000"/>
              </a:lnSpc>
              <a:spcBef>
                <a:spcPts val="0"/>
              </a:spcBef>
              <a:buNone/>
            </a:pPr>
            <a:r>
              <a:rPr lang="en-GB" sz="1200" b="0" dirty="0">
                <a:solidFill>
                  <a:srgbClr val="569CD6"/>
                </a:solidFill>
                <a:effectLst/>
                <a:latin typeface="Consolas" panose="020B0609020204030204" pitchFamily="49" charset="0"/>
              </a:rPr>
              <a:t>from</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rclpy.node</a:t>
            </a: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import</a:t>
            </a:r>
            <a:r>
              <a:rPr lang="en-GB" sz="1200" b="0" dirty="0">
                <a:solidFill>
                  <a:srgbClr val="D4D4D4"/>
                </a:solidFill>
                <a:effectLst/>
                <a:latin typeface="Consolas" panose="020B0609020204030204" pitchFamily="49" charset="0"/>
              </a:rPr>
              <a:t> Node</a:t>
            </a:r>
          </a:p>
          <a:p>
            <a:pPr marL="0" indent="0">
              <a:lnSpc>
                <a:spcPct val="120000"/>
              </a:lnSpc>
              <a:spcBef>
                <a:spcPts val="0"/>
              </a:spcBef>
              <a:buNone/>
            </a:pPr>
            <a:r>
              <a:rPr lang="en-GB" sz="1200" b="0" dirty="0">
                <a:solidFill>
                  <a:srgbClr val="569CD6"/>
                </a:solidFill>
                <a:effectLst/>
                <a:latin typeface="Consolas" panose="020B0609020204030204" pitchFamily="49" charset="0"/>
              </a:rPr>
              <a:t>from</a:t>
            </a:r>
            <a:r>
              <a:rPr lang="en-GB" sz="1200" b="0" dirty="0">
                <a:solidFill>
                  <a:srgbClr val="D4D4D4"/>
                </a:solidFill>
                <a:effectLst/>
                <a:latin typeface="Consolas" panose="020B0609020204030204" pitchFamily="49" charset="0"/>
              </a:rPr>
              <a:t> std_msgs.msg </a:t>
            </a:r>
            <a:r>
              <a:rPr lang="en-GB" sz="1200" b="0" dirty="0">
                <a:solidFill>
                  <a:srgbClr val="569CD6"/>
                </a:solidFill>
                <a:effectLst/>
                <a:latin typeface="Consolas" panose="020B0609020204030204" pitchFamily="49" charset="0"/>
              </a:rPr>
              <a:t>import</a:t>
            </a:r>
            <a:r>
              <a:rPr lang="en-GB" sz="1200" b="0" dirty="0">
                <a:solidFill>
                  <a:srgbClr val="D4D4D4"/>
                </a:solidFill>
                <a:effectLst/>
                <a:latin typeface="Consolas" panose="020B0609020204030204" pitchFamily="49" charset="0"/>
              </a:rPr>
              <a:t> String</a:t>
            </a:r>
          </a:p>
          <a:p>
            <a:pPr marL="0" indent="0">
              <a:lnSpc>
                <a:spcPct val="120000"/>
              </a:lnSpc>
              <a:spcBef>
                <a:spcPts val="0"/>
              </a:spcBef>
              <a:buNone/>
            </a:pPr>
            <a:br>
              <a:rPr lang="en-GB" sz="1200" b="0" dirty="0">
                <a:solidFill>
                  <a:srgbClr val="D4D4D4"/>
                </a:solidFill>
                <a:effectLst/>
                <a:latin typeface="Consolas" panose="020B0609020204030204" pitchFamily="49" charset="0"/>
              </a:rPr>
            </a:br>
            <a:r>
              <a:rPr lang="en-GB" sz="1200" b="0" dirty="0">
                <a:solidFill>
                  <a:srgbClr val="6A9955"/>
                </a:solidFill>
                <a:effectLst/>
                <a:latin typeface="Consolas" panose="020B0609020204030204" pitchFamily="49" charset="0"/>
              </a:rPr>
              <a:t>#Class Definition</a:t>
            </a:r>
            <a:endParaRPr lang="en-GB" sz="1200" b="0" dirty="0">
              <a:solidFill>
                <a:srgbClr val="D4D4D4"/>
              </a:solidFill>
              <a:effectLst/>
              <a:latin typeface="Consolas" panose="020B0609020204030204" pitchFamily="49" charset="0"/>
            </a:endParaRPr>
          </a:p>
          <a:p>
            <a:pPr marL="0" indent="0">
              <a:lnSpc>
                <a:spcPct val="120000"/>
              </a:lnSpc>
              <a:spcBef>
                <a:spcPts val="0"/>
              </a:spcBef>
              <a:buNone/>
            </a:pPr>
            <a:r>
              <a:rPr lang="en-GB" sz="1200" b="0" dirty="0">
                <a:solidFill>
                  <a:srgbClr val="569CD6"/>
                </a:solidFill>
                <a:effectLst/>
                <a:latin typeface="Consolas" panose="020B0609020204030204" pitchFamily="49" charset="0"/>
              </a:rPr>
              <a:t>class</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MinimalPublisher</a:t>
            </a:r>
            <a:r>
              <a:rPr lang="en-GB" sz="1200" b="0" dirty="0">
                <a:solidFill>
                  <a:srgbClr val="D4D4D4"/>
                </a:solidFill>
                <a:effectLst/>
                <a:latin typeface="Consolas" panose="020B0609020204030204" pitchFamily="49" charset="0"/>
              </a:rPr>
              <a:t>(Node):</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def</a:t>
            </a:r>
            <a:r>
              <a:rPr lang="en-GB" sz="1200" b="0" dirty="0">
                <a:solidFill>
                  <a:srgbClr val="D4D4D4"/>
                </a:solidFill>
                <a:effectLst/>
                <a:latin typeface="Consolas" panose="020B0609020204030204" pitchFamily="49" charset="0"/>
              </a:rPr>
              <a:t> __</a:t>
            </a:r>
            <a:r>
              <a:rPr lang="en-GB" sz="1200" b="0" dirty="0" err="1">
                <a:solidFill>
                  <a:srgbClr val="D4D4D4"/>
                </a:solidFill>
                <a:effectLst/>
                <a:latin typeface="Consolas" panose="020B0609020204030204" pitchFamily="49" charset="0"/>
              </a:rPr>
              <a:t>init</a:t>
            </a:r>
            <a:r>
              <a:rPr lang="en-GB" sz="1200" b="0" dirty="0">
                <a:solidFill>
                  <a:srgbClr val="D4D4D4"/>
                </a:solidFill>
                <a:effectLst/>
                <a:latin typeface="Consolas" panose="020B0609020204030204" pitchFamily="49" charset="0"/>
              </a:rPr>
              <a:t>__(self):</a:t>
            </a:r>
          </a:p>
          <a:p>
            <a:pPr marL="0" indent="0">
              <a:lnSpc>
                <a:spcPct val="120000"/>
              </a:lnSpc>
              <a:spcBef>
                <a:spcPts val="0"/>
              </a:spcBef>
              <a:buNone/>
            </a:pPr>
            <a:r>
              <a:rPr lang="en-GB" sz="1200" b="0" dirty="0">
                <a:solidFill>
                  <a:srgbClr val="D4D4D4"/>
                </a:solidFill>
                <a:effectLst/>
                <a:latin typeface="Consolas" panose="020B0609020204030204" pitchFamily="49" charset="0"/>
              </a:rPr>
              <a:t>        super().__</a:t>
            </a:r>
            <a:r>
              <a:rPr lang="en-GB" sz="1200" b="0" dirty="0" err="1">
                <a:solidFill>
                  <a:srgbClr val="D4D4D4"/>
                </a:solidFill>
                <a:effectLst/>
                <a:latin typeface="Consolas" panose="020B0609020204030204" pitchFamily="49" charset="0"/>
              </a:rPr>
              <a:t>init</a:t>
            </a:r>
            <a:r>
              <a:rPr lang="en-GB" sz="1200" b="0" dirty="0">
                <a:solidFill>
                  <a:srgbClr val="D4D4D4"/>
                </a:solidFill>
                <a:effectLst/>
                <a:latin typeface="Consolas" panose="020B0609020204030204" pitchFamily="49" charset="0"/>
              </a:rPr>
              <a:t>__(</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talker_node</a:t>
            </a:r>
            <a:r>
              <a:rPr lang="en-GB" sz="1200" b="0" dirty="0">
                <a:solidFill>
                  <a:srgbClr val="CE9178"/>
                </a:solidFill>
                <a:effectLst/>
                <a:latin typeface="Consolas" panose="020B0609020204030204" pitchFamily="49" charset="0"/>
              </a:rPr>
              <a:t>'</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.publisher</a:t>
            </a:r>
            <a:r>
              <a:rPr lang="en-GB" sz="1200" b="0" dirty="0">
                <a:solidFill>
                  <a:srgbClr val="D4D4D4"/>
                </a:solidFill>
                <a:effectLst/>
                <a:latin typeface="Consolas" panose="020B0609020204030204" pitchFamily="49" charset="0"/>
              </a:rPr>
              <a:t> =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.create_publisher</a:t>
            </a:r>
            <a:r>
              <a:rPr lang="en-GB" sz="1200" b="0" dirty="0">
                <a:solidFill>
                  <a:srgbClr val="D4D4D4"/>
                </a:solidFill>
                <a:effectLst/>
                <a:latin typeface="Consolas" panose="020B0609020204030204" pitchFamily="49" charset="0"/>
              </a:rPr>
              <a:t>(String, </a:t>
            </a:r>
            <a:r>
              <a:rPr lang="en-GB" sz="1200" b="0" dirty="0">
                <a:solidFill>
                  <a:srgbClr val="CE9178"/>
                </a:solidFill>
                <a:effectLst/>
                <a:latin typeface="Consolas" panose="020B0609020204030204" pitchFamily="49" charset="0"/>
              </a:rPr>
              <a:t>'chatter'</a:t>
            </a:r>
            <a:r>
              <a:rPr lang="en-GB" sz="1200" b="0" dirty="0">
                <a:solidFill>
                  <a:srgbClr val="D4D4D4"/>
                </a:solidFill>
                <a:effectLst/>
                <a:latin typeface="Consolas" panose="020B0609020204030204" pitchFamily="49" charset="0"/>
              </a:rPr>
              <a:t>, </a:t>
            </a:r>
            <a:r>
              <a:rPr lang="en-GB" sz="1200" b="0" dirty="0">
                <a:solidFill>
                  <a:srgbClr val="B5CEA8"/>
                </a:solidFill>
                <a:effectLst/>
                <a:latin typeface="Consolas" panose="020B0609020204030204" pitchFamily="49" charset="0"/>
              </a:rPr>
              <a:t>10</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timer_period</a:t>
            </a:r>
            <a:r>
              <a:rPr lang="en-GB" sz="1200" b="0" dirty="0">
                <a:solidFill>
                  <a:srgbClr val="D4D4D4"/>
                </a:solidFill>
                <a:effectLst/>
                <a:latin typeface="Consolas" panose="020B0609020204030204" pitchFamily="49" charset="0"/>
              </a:rPr>
              <a:t> = </a:t>
            </a:r>
            <a:r>
              <a:rPr lang="en-GB" sz="1200" b="0" dirty="0">
                <a:solidFill>
                  <a:srgbClr val="B5CEA8"/>
                </a:solidFill>
                <a:effectLst/>
                <a:latin typeface="Consolas" panose="020B0609020204030204" pitchFamily="49" charset="0"/>
              </a:rPr>
              <a:t>0.5</a:t>
            </a:r>
            <a:r>
              <a:rPr lang="en-GB" sz="1200" b="0" dirty="0">
                <a:solidFill>
                  <a:srgbClr val="D4D4D4"/>
                </a:solidFill>
                <a:effectLst/>
                <a:latin typeface="Consolas" panose="020B0609020204030204" pitchFamily="49" charset="0"/>
              </a:rPr>
              <a:t> </a:t>
            </a:r>
            <a:r>
              <a:rPr lang="en-GB" sz="1200" b="0" dirty="0">
                <a:solidFill>
                  <a:srgbClr val="6A9955"/>
                </a:solidFill>
                <a:effectLst/>
                <a:latin typeface="Consolas" panose="020B0609020204030204" pitchFamily="49" charset="0"/>
              </a:rPr>
              <a:t>#seconds</a:t>
            </a:r>
            <a:endParaRPr lang="en-GB" sz="1200" b="0" dirty="0">
              <a:solidFill>
                <a:srgbClr val="D4D4D4"/>
              </a:solidFill>
              <a:effectLst/>
              <a:latin typeface="Consolas" panose="020B0609020204030204" pitchFamily="49" charset="0"/>
            </a:endParaRP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.timer</a:t>
            </a:r>
            <a:r>
              <a:rPr lang="en-GB" sz="1200" b="0" dirty="0">
                <a:solidFill>
                  <a:srgbClr val="D4D4D4"/>
                </a:solidFill>
                <a:effectLst/>
                <a:latin typeface="Consolas" panose="020B0609020204030204" pitchFamily="49" charset="0"/>
              </a:rPr>
              <a:t> =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.create_timer</a:t>
            </a:r>
            <a:r>
              <a:rPr lang="en-GB" sz="1200" b="0" dirty="0">
                <a:solidFill>
                  <a:srgbClr val="D4D4D4"/>
                </a:solidFill>
                <a:effectLst/>
                <a:latin typeface="Consolas" panose="020B0609020204030204" pitchFamily="49" charset="0"/>
              </a:rPr>
              <a:t>(</a:t>
            </a:r>
            <a:r>
              <a:rPr lang="en-GB" sz="1200" b="0" dirty="0" err="1">
                <a:solidFill>
                  <a:srgbClr val="D4D4D4"/>
                </a:solidFill>
                <a:effectLst/>
                <a:latin typeface="Consolas" panose="020B0609020204030204" pitchFamily="49" charset="0"/>
              </a:rPr>
              <a:t>timer_period</a:t>
            </a:r>
            <a:r>
              <a:rPr lang="en-GB" sz="1200" b="0" dirty="0">
                <a:solidFill>
                  <a:srgbClr val="D4D4D4"/>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.timer_cb</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.i</a:t>
            </a:r>
            <a:r>
              <a:rPr lang="en-GB" sz="1200" b="0" dirty="0">
                <a:solidFill>
                  <a:srgbClr val="D4D4D4"/>
                </a:solidFill>
                <a:effectLst/>
                <a:latin typeface="Consolas" panose="020B0609020204030204" pitchFamily="49" charset="0"/>
              </a:rPr>
              <a:t> = </a:t>
            </a:r>
            <a:r>
              <a:rPr lang="en-GB" sz="1200" b="0" dirty="0">
                <a:solidFill>
                  <a:srgbClr val="B5CEA8"/>
                </a:solidFill>
                <a:effectLst/>
                <a:latin typeface="Consolas" panose="020B0609020204030204" pitchFamily="49" charset="0"/>
              </a:rPr>
              <a:t>0</a:t>
            </a:r>
            <a:endParaRPr lang="en-GB" sz="1200" b="0" dirty="0">
              <a:solidFill>
                <a:srgbClr val="D4D4D4"/>
              </a:solidFill>
              <a:effectLst/>
              <a:latin typeface="Consolas" panose="020B0609020204030204" pitchFamily="49" charset="0"/>
            </a:endParaRPr>
          </a:p>
          <a:p>
            <a:pPr marL="0" indent="0">
              <a:lnSpc>
                <a:spcPct val="120000"/>
              </a:lnSpc>
              <a:spcBef>
                <a:spcPts val="0"/>
              </a:spcBef>
              <a:buNone/>
            </a:pPr>
            <a:br>
              <a:rPr lang="en-GB" sz="1200" b="0" dirty="0">
                <a:solidFill>
                  <a:srgbClr val="D4D4D4"/>
                </a:solidFill>
                <a:effectLst/>
                <a:latin typeface="Consolas" panose="020B0609020204030204" pitchFamily="49" charset="0"/>
              </a:rPr>
            </a:br>
            <a:r>
              <a:rPr lang="en-GB" sz="1200" b="0" dirty="0">
                <a:solidFill>
                  <a:srgbClr val="D4D4D4"/>
                </a:solidFill>
                <a:effectLst/>
                <a:latin typeface="Consolas" panose="020B0609020204030204" pitchFamily="49" charset="0"/>
              </a:rPr>
              <a:t>    </a:t>
            </a:r>
            <a:r>
              <a:rPr lang="en-GB" sz="1200" b="0" dirty="0">
                <a:solidFill>
                  <a:srgbClr val="6A9955"/>
                </a:solidFill>
                <a:effectLst/>
                <a:latin typeface="Consolas" panose="020B0609020204030204" pitchFamily="49" charset="0"/>
              </a:rPr>
              <a:t>#Timer Callback</a:t>
            </a:r>
            <a:endParaRPr lang="en-GB" sz="1200" b="0" dirty="0">
              <a:solidFill>
                <a:srgbClr val="D4D4D4"/>
              </a:solidFill>
              <a:effectLst/>
              <a:latin typeface="Consolas" panose="020B0609020204030204" pitchFamily="49" charset="0"/>
            </a:endParaRP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def</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timer_cb</a:t>
            </a:r>
            <a:r>
              <a:rPr lang="en-GB" sz="1200" b="0" dirty="0">
                <a:solidFill>
                  <a:srgbClr val="D4D4D4"/>
                </a:solidFill>
                <a:effectLst/>
                <a:latin typeface="Consolas" panose="020B0609020204030204" pitchFamily="49" charset="0"/>
              </a:rPr>
              <a:t>(self):</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msg</a:t>
            </a:r>
            <a:r>
              <a:rPr lang="en-GB" sz="1200" b="0" dirty="0">
                <a:solidFill>
                  <a:srgbClr val="D4D4D4"/>
                </a:solidFill>
                <a:effectLst/>
                <a:latin typeface="Consolas" panose="020B0609020204030204" pitchFamily="49" charset="0"/>
              </a:rPr>
              <a:t> = String()</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msg.data</a:t>
            </a:r>
            <a:r>
              <a:rPr lang="en-GB" sz="1200" b="0" dirty="0">
                <a:solidFill>
                  <a:srgbClr val="D4D4D4"/>
                </a:solidFill>
                <a:effectLst/>
                <a:latin typeface="Consolas" panose="020B0609020204030204" pitchFamily="49" charset="0"/>
              </a:rPr>
              <a:t> = </a:t>
            </a:r>
            <a:r>
              <a:rPr lang="en-GB" sz="1200" b="0" dirty="0">
                <a:solidFill>
                  <a:srgbClr val="CE9178"/>
                </a:solidFill>
                <a:effectLst/>
                <a:latin typeface="Consolas" panose="020B0609020204030204" pitchFamily="49" charset="0"/>
              </a:rPr>
              <a:t>'Hello World: %d'</a:t>
            </a:r>
            <a:r>
              <a:rPr lang="en-GB" sz="1200" b="0" dirty="0">
                <a:solidFill>
                  <a:srgbClr val="D4D4D4"/>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.i</a:t>
            </a:r>
            <a:endParaRPr lang="en-GB" sz="1200" b="0" dirty="0">
              <a:solidFill>
                <a:srgbClr val="D4D4D4"/>
              </a:solidFill>
              <a:effectLst/>
              <a:latin typeface="Consolas" panose="020B0609020204030204" pitchFamily="49" charset="0"/>
            </a:endParaRP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.publisher.publish</a:t>
            </a:r>
            <a:r>
              <a:rPr lang="en-GB" sz="1200" b="0" dirty="0">
                <a:solidFill>
                  <a:srgbClr val="D4D4D4"/>
                </a:solidFill>
                <a:effectLst/>
                <a:latin typeface="Consolas" panose="020B0609020204030204" pitchFamily="49" charset="0"/>
              </a:rPr>
              <a:t>(</a:t>
            </a:r>
            <a:r>
              <a:rPr lang="en-GB" sz="1200" b="0" dirty="0" err="1">
                <a:solidFill>
                  <a:srgbClr val="D4D4D4"/>
                </a:solidFill>
                <a:effectLst/>
                <a:latin typeface="Consolas" panose="020B0609020204030204" pitchFamily="49" charset="0"/>
              </a:rPr>
              <a:t>msg</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.get_logger</a:t>
            </a:r>
            <a:r>
              <a:rPr lang="en-GB" sz="1200" b="0" dirty="0">
                <a:solidFill>
                  <a:srgbClr val="D4D4D4"/>
                </a:solidFill>
                <a:effectLst/>
                <a:latin typeface="Consolas" panose="020B0609020204030204" pitchFamily="49" charset="0"/>
              </a:rPr>
              <a:t>().info(</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Publising</a:t>
            </a:r>
            <a:r>
              <a:rPr lang="en-GB" sz="1200" b="0" dirty="0">
                <a:solidFill>
                  <a:srgbClr val="CE9178"/>
                </a:solidFill>
                <a:effectLst/>
                <a:latin typeface="Consolas" panose="020B0609020204030204" pitchFamily="49" charset="0"/>
              </a:rPr>
              <a:t>: "%s"'</a:t>
            </a:r>
            <a:r>
              <a:rPr lang="en-GB" sz="1200" b="0" dirty="0">
                <a:solidFill>
                  <a:srgbClr val="D4D4D4"/>
                </a:solidFill>
                <a:effectLst/>
                <a:latin typeface="Consolas" panose="020B0609020204030204" pitchFamily="49" charset="0"/>
              </a:rPr>
              <a:t> % </a:t>
            </a:r>
            <a:r>
              <a:rPr lang="en-GB" sz="1200" b="0" dirty="0" err="1">
                <a:solidFill>
                  <a:srgbClr val="D4D4D4"/>
                </a:solidFill>
                <a:effectLst/>
                <a:latin typeface="Consolas" panose="020B0609020204030204" pitchFamily="49" charset="0"/>
              </a:rPr>
              <a:t>msg.data</a:t>
            </a:r>
            <a:r>
              <a:rPr lang="en-GB" sz="1200" b="0" dirty="0">
                <a:solidFill>
                  <a:srgbClr val="D4D4D4"/>
                </a:solidFill>
                <a:effectLst/>
                <a:latin typeface="Consolas" panose="020B0609020204030204" pitchFamily="49" charset="0"/>
              </a:rPr>
              <a:t>)</a:t>
            </a:r>
          </a:p>
          <a:p>
            <a:pPr marL="0" indent="0">
              <a:lnSpc>
                <a:spcPct val="12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.i</a:t>
            </a:r>
            <a:r>
              <a:rPr lang="en-GB" sz="1200" b="0" dirty="0">
                <a:solidFill>
                  <a:srgbClr val="D4D4D4"/>
                </a:solidFill>
                <a:effectLst/>
                <a:latin typeface="Consolas" panose="020B0609020204030204" pitchFamily="49" charset="0"/>
              </a:rPr>
              <a:t> +=</a:t>
            </a:r>
            <a:r>
              <a:rPr lang="en-GB" sz="1200" b="0" dirty="0">
                <a:solidFill>
                  <a:srgbClr val="B5CEA8"/>
                </a:solidFill>
                <a:effectLst/>
                <a:latin typeface="Consolas" panose="020B0609020204030204" pitchFamily="49" charset="0"/>
              </a:rPr>
              <a:t>1</a:t>
            </a:r>
            <a:endParaRPr lang="en-GB" sz="1200" b="0" dirty="0">
              <a:solidFill>
                <a:srgbClr val="D4D4D4"/>
              </a:solidFill>
              <a:effectLst/>
              <a:latin typeface="Consolas" panose="020B0609020204030204" pitchFamily="49" charset="0"/>
            </a:endParaRPr>
          </a:p>
          <a:p>
            <a:pPr marL="0" indent="0">
              <a:lnSpc>
                <a:spcPct val="120000"/>
              </a:lnSpc>
              <a:spcBef>
                <a:spcPts val="0"/>
              </a:spcBef>
              <a:buNone/>
            </a:pPr>
            <a:endParaRPr lang="en-US" sz="3600" b="0" dirty="0">
              <a:solidFill>
                <a:schemeClr val="tx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453C681-75A9-163E-4AB8-E6511CB16F66}"/>
              </a:ext>
            </a:extLst>
          </p:cNvPr>
          <p:cNvSpPr txBox="1"/>
          <p:nvPr/>
        </p:nvSpPr>
        <p:spPr>
          <a:xfrm>
            <a:off x="4635616" y="2163600"/>
            <a:ext cx="917239" cy="369332"/>
          </a:xfrm>
          <a:prstGeom prst="rect">
            <a:avLst/>
          </a:prstGeom>
          <a:noFill/>
        </p:spPr>
        <p:txBody>
          <a:bodyPr wrap="none" rtlCol="0">
            <a:spAutoFit/>
          </a:bodyPr>
          <a:lstStyle/>
          <a:p>
            <a:r>
              <a:rPr lang="en-US" dirty="0">
                <a:solidFill>
                  <a:srgbClr val="FF0000"/>
                </a:solidFill>
              </a:rPr>
              <a:t>Imports</a:t>
            </a:r>
          </a:p>
        </p:txBody>
      </p:sp>
      <p:sp>
        <p:nvSpPr>
          <p:cNvPr id="7" name="TextBox 6">
            <a:extLst>
              <a:ext uri="{FF2B5EF4-FFF2-40B4-BE49-F238E27FC236}">
                <a16:creationId xmlns:a16="http://schemas.microsoft.com/office/drawing/2014/main" id="{21897D14-35B1-94B9-6D24-4A93E07EBEC4}"/>
              </a:ext>
            </a:extLst>
          </p:cNvPr>
          <p:cNvSpPr txBox="1"/>
          <p:nvPr/>
        </p:nvSpPr>
        <p:spPr>
          <a:xfrm>
            <a:off x="4635616" y="2886739"/>
            <a:ext cx="1292726" cy="369332"/>
          </a:xfrm>
          <a:prstGeom prst="rect">
            <a:avLst/>
          </a:prstGeom>
          <a:noFill/>
        </p:spPr>
        <p:txBody>
          <a:bodyPr wrap="none" rtlCol="0">
            <a:spAutoFit/>
          </a:bodyPr>
          <a:lstStyle/>
          <a:p>
            <a:r>
              <a:rPr lang="en-US" dirty="0">
                <a:solidFill>
                  <a:srgbClr val="FF0000"/>
                </a:solidFill>
              </a:rPr>
              <a:t>Create class</a:t>
            </a:r>
          </a:p>
        </p:txBody>
      </p:sp>
      <p:sp>
        <p:nvSpPr>
          <p:cNvPr id="8" name="TextBox 7">
            <a:extLst>
              <a:ext uri="{FF2B5EF4-FFF2-40B4-BE49-F238E27FC236}">
                <a16:creationId xmlns:a16="http://schemas.microsoft.com/office/drawing/2014/main" id="{9EFF2AE5-23FC-6B61-72A6-9D8CC6142DD9}"/>
              </a:ext>
            </a:extLst>
          </p:cNvPr>
          <p:cNvSpPr txBox="1"/>
          <p:nvPr/>
        </p:nvSpPr>
        <p:spPr>
          <a:xfrm>
            <a:off x="4635616" y="4752221"/>
            <a:ext cx="1885453" cy="369332"/>
          </a:xfrm>
          <a:prstGeom prst="rect">
            <a:avLst/>
          </a:prstGeom>
          <a:noFill/>
        </p:spPr>
        <p:txBody>
          <a:bodyPr wrap="none" rtlCol="0">
            <a:spAutoFit/>
          </a:bodyPr>
          <a:lstStyle/>
          <a:p>
            <a:r>
              <a:rPr lang="en-US" dirty="0">
                <a:solidFill>
                  <a:srgbClr val="FF0000"/>
                </a:solidFill>
              </a:rPr>
              <a:t>Callback Function</a:t>
            </a:r>
          </a:p>
        </p:txBody>
      </p:sp>
      <p:sp>
        <p:nvSpPr>
          <p:cNvPr id="5" name="TextBox 4">
            <a:extLst>
              <a:ext uri="{FF2B5EF4-FFF2-40B4-BE49-F238E27FC236}">
                <a16:creationId xmlns:a16="http://schemas.microsoft.com/office/drawing/2014/main" id="{8687A829-E4C0-3E29-6CEE-4FFC3920CD1A}"/>
              </a:ext>
            </a:extLst>
          </p:cNvPr>
          <p:cNvSpPr txBox="1"/>
          <p:nvPr/>
        </p:nvSpPr>
        <p:spPr>
          <a:xfrm>
            <a:off x="10482811" y="4639572"/>
            <a:ext cx="1469185" cy="369332"/>
          </a:xfrm>
          <a:prstGeom prst="rect">
            <a:avLst/>
          </a:prstGeom>
          <a:noFill/>
        </p:spPr>
        <p:txBody>
          <a:bodyPr wrap="none" rtlCol="0">
            <a:spAutoFit/>
          </a:bodyPr>
          <a:lstStyle/>
          <a:p>
            <a:pPr algn="r"/>
            <a:r>
              <a:rPr lang="en-US" dirty="0">
                <a:solidFill>
                  <a:srgbClr val="FF0000"/>
                </a:solidFill>
              </a:rPr>
              <a:t>Destroy Node</a:t>
            </a:r>
          </a:p>
        </p:txBody>
      </p:sp>
      <p:sp>
        <p:nvSpPr>
          <p:cNvPr id="9" name="TextBox 8">
            <a:extLst>
              <a:ext uri="{FF2B5EF4-FFF2-40B4-BE49-F238E27FC236}">
                <a16:creationId xmlns:a16="http://schemas.microsoft.com/office/drawing/2014/main" id="{D202B0D3-D3BE-0E2C-5574-931DCF4D8FDB}"/>
              </a:ext>
            </a:extLst>
          </p:cNvPr>
          <p:cNvSpPr txBox="1"/>
          <p:nvPr/>
        </p:nvSpPr>
        <p:spPr>
          <a:xfrm>
            <a:off x="9786018" y="3629933"/>
            <a:ext cx="2165978" cy="646331"/>
          </a:xfrm>
          <a:prstGeom prst="rect">
            <a:avLst/>
          </a:prstGeom>
          <a:noFill/>
        </p:spPr>
        <p:txBody>
          <a:bodyPr wrap="none" rtlCol="0">
            <a:spAutoFit/>
          </a:bodyPr>
          <a:lstStyle/>
          <a:p>
            <a:pPr algn="r"/>
            <a:r>
              <a:rPr lang="en-US" dirty="0">
                <a:solidFill>
                  <a:srgbClr val="FF0000"/>
                </a:solidFill>
              </a:rPr>
              <a:t>User Stop</a:t>
            </a:r>
          </a:p>
          <a:p>
            <a:pPr algn="r"/>
            <a:r>
              <a:rPr lang="en-US" dirty="0">
                <a:solidFill>
                  <a:srgbClr val="FF0000"/>
                </a:solidFill>
              </a:rPr>
              <a:t>(Keyboard Interrupt)</a:t>
            </a:r>
          </a:p>
        </p:txBody>
      </p:sp>
    </p:spTree>
    <p:extLst>
      <p:ext uri="{BB962C8B-B14F-4D97-AF65-F5344CB8AC3E}">
        <p14:creationId xmlns:p14="http://schemas.microsoft.com/office/powerpoint/2010/main" val="2568418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8A4FF-C409-7539-43A4-F6581B653B9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111738-6668-5DB0-B878-60D3D8995DCF}"/>
              </a:ext>
            </a:extLst>
          </p:cNvPr>
          <p:cNvSpPr>
            <a:spLocks noGrp="1"/>
          </p:cNvSpPr>
          <p:nvPr>
            <p:ph type="sldNum" sz="quarter" idx="12"/>
          </p:nvPr>
        </p:nvSpPr>
        <p:spPr>
          <a:xfrm>
            <a:off x="8610600" y="6356350"/>
            <a:ext cx="2743200" cy="365125"/>
          </a:xfrm>
        </p:spPr>
        <p:txBody>
          <a:bodyPr/>
          <a:lstStyle/>
          <a:p>
            <a:fld id="{E33F180C-7AC5-428A-9DBB-8DF57BA31570}" type="slidenum">
              <a:rPr lang="en-GB" smtClean="0"/>
              <a:pPr/>
              <a:t>41</a:t>
            </a:fld>
            <a:endParaRPr lang="en-GB"/>
          </a:p>
        </p:txBody>
      </p:sp>
      <p:sp>
        <p:nvSpPr>
          <p:cNvPr id="2" name="Title 1">
            <a:extLst>
              <a:ext uri="{FF2B5EF4-FFF2-40B4-BE49-F238E27FC236}">
                <a16:creationId xmlns:a16="http://schemas.microsoft.com/office/drawing/2014/main" id="{2341B0FF-5F51-52CF-9E58-337EA34DCF19}"/>
              </a:ext>
            </a:extLst>
          </p:cNvPr>
          <p:cNvSpPr>
            <a:spLocks noGrp="1"/>
          </p:cNvSpPr>
          <p:nvPr>
            <p:ph type="title"/>
          </p:nvPr>
        </p:nvSpPr>
        <p:spPr>
          <a:xfrm>
            <a:off x="1679381" y="120739"/>
            <a:ext cx="8160426" cy="1325563"/>
          </a:xfrm>
        </p:spPr>
        <p:txBody>
          <a:bodyPr/>
          <a:lstStyle/>
          <a:p>
            <a:r>
              <a:rPr lang="en-US" dirty="0"/>
              <a:t>Option 2: Old School– Talker node (Not Recommended)</a:t>
            </a:r>
          </a:p>
        </p:txBody>
      </p:sp>
      <p:sp>
        <p:nvSpPr>
          <p:cNvPr id="19" name="TextBox 18">
            <a:extLst>
              <a:ext uri="{FF2B5EF4-FFF2-40B4-BE49-F238E27FC236}">
                <a16:creationId xmlns:a16="http://schemas.microsoft.com/office/drawing/2014/main" id="{8766C519-F8F8-D147-EE7F-96BA84E2EF70}"/>
              </a:ext>
            </a:extLst>
          </p:cNvPr>
          <p:cNvSpPr txBox="1"/>
          <p:nvPr/>
        </p:nvSpPr>
        <p:spPr>
          <a:xfrm>
            <a:off x="5373512" y="1841262"/>
            <a:ext cx="970137" cy="369332"/>
          </a:xfrm>
          <a:prstGeom prst="rect">
            <a:avLst/>
          </a:prstGeom>
          <a:noFill/>
        </p:spPr>
        <p:txBody>
          <a:bodyPr wrap="none" rtlCol="0">
            <a:spAutoFit/>
          </a:bodyPr>
          <a:lstStyle/>
          <a:p>
            <a:r>
              <a:rPr lang="en-US" dirty="0">
                <a:solidFill>
                  <a:srgbClr val="FF0000"/>
                </a:solidFill>
              </a:rPr>
              <a:t>Imports </a:t>
            </a:r>
          </a:p>
        </p:txBody>
      </p:sp>
      <p:sp>
        <p:nvSpPr>
          <p:cNvPr id="20" name="TextBox 19">
            <a:extLst>
              <a:ext uri="{FF2B5EF4-FFF2-40B4-BE49-F238E27FC236}">
                <a16:creationId xmlns:a16="http://schemas.microsoft.com/office/drawing/2014/main" id="{5ECD6FB7-B7C9-326F-A342-5C36E23B9628}"/>
              </a:ext>
            </a:extLst>
          </p:cNvPr>
          <p:cNvSpPr txBox="1"/>
          <p:nvPr/>
        </p:nvSpPr>
        <p:spPr>
          <a:xfrm>
            <a:off x="4997301" y="2834482"/>
            <a:ext cx="1452951" cy="369332"/>
          </a:xfrm>
          <a:prstGeom prst="rect">
            <a:avLst/>
          </a:prstGeom>
          <a:noFill/>
        </p:spPr>
        <p:txBody>
          <a:bodyPr wrap="square" rtlCol="0">
            <a:spAutoFit/>
          </a:bodyPr>
          <a:lstStyle/>
          <a:p>
            <a:r>
              <a:rPr lang="en-US" dirty="0">
                <a:solidFill>
                  <a:srgbClr val="FF0000"/>
                </a:solidFill>
              </a:rPr>
              <a:t>Constructor </a:t>
            </a:r>
          </a:p>
        </p:txBody>
      </p:sp>
      <p:sp>
        <p:nvSpPr>
          <p:cNvPr id="21" name="TextBox 20">
            <a:extLst>
              <a:ext uri="{FF2B5EF4-FFF2-40B4-BE49-F238E27FC236}">
                <a16:creationId xmlns:a16="http://schemas.microsoft.com/office/drawing/2014/main" id="{BEE1150B-E6D7-1603-0DCD-5DE6883632FC}"/>
              </a:ext>
            </a:extLst>
          </p:cNvPr>
          <p:cNvSpPr txBox="1"/>
          <p:nvPr/>
        </p:nvSpPr>
        <p:spPr>
          <a:xfrm>
            <a:off x="4760377" y="4567555"/>
            <a:ext cx="1708845" cy="369332"/>
          </a:xfrm>
          <a:prstGeom prst="rect">
            <a:avLst/>
          </a:prstGeom>
          <a:noFill/>
        </p:spPr>
        <p:txBody>
          <a:bodyPr wrap="square" rtlCol="0">
            <a:spAutoFit/>
          </a:bodyPr>
          <a:lstStyle/>
          <a:p>
            <a:r>
              <a:rPr lang="en-US" dirty="0">
                <a:solidFill>
                  <a:srgbClr val="FF0000"/>
                </a:solidFill>
              </a:rPr>
              <a:t>Timer callback </a:t>
            </a:r>
          </a:p>
        </p:txBody>
      </p:sp>
      <p:sp>
        <p:nvSpPr>
          <p:cNvPr id="3" name="Content Placeholder 2">
            <a:extLst>
              <a:ext uri="{FF2B5EF4-FFF2-40B4-BE49-F238E27FC236}">
                <a16:creationId xmlns:a16="http://schemas.microsoft.com/office/drawing/2014/main" id="{067CD2FD-6337-ABE9-81C2-11640E8C0AA4}"/>
              </a:ext>
            </a:extLst>
          </p:cNvPr>
          <p:cNvSpPr>
            <a:spLocks noGrp="1"/>
          </p:cNvSpPr>
          <p:nvPr>
            <p:ph sz="half" idx="1"/>
          </p:nvPr>
        </p:nvSpPr>
        <p:spPr>
          <a:xfrm>
            <a:off x="2760939" y="1259826"/>
            <a:ext cx="5925674" cy="5598173"/>
          </a:xfrm>
          <a:solidFill>
            <a:schemeClr val="tx2">
              <a:lumMod val="50000"/>
            </a:schemeClr>
          </a:solidFill>
        </p:spPr>
        <p:txBody>
          <a:bodyPr>
            <a:normAutofit fontScale="25000" lnSpcReduction="20000"/>
          </a:bodyPr>
          <a:lstStyle/>
          <a:p>
            <a:pPr marL="0" indent="0">
              <a:lnSpc>
                <a:spcPct val="120000"/>
              </a:lnSpc>
              <a:spcBef>
                <a:spcPts val="0"/>
              </a:spcBef>
              <a:buNone/>
            </a:pPr>
            <a:r>
              <a:rPr lang="en-GB" sz="4200" b="0" dirty="0">
                <a:solidFill>
                  <a:srgbClr val="569CD6"/>
                </a:solidFill>
                <a:effectLst/>
                <a:latin typeface="Consolas" panose="020B0609020204030204" pitchFamily="49" charset="0"/>
              </a:rPr>
              <a:t>import</a:t>
            </a: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rclpy</a:t>
            </a:r>
            <a:endParaRPr lang="en-GB" sz="4200" b="0" dirty="0">
              <a:solidFill>
                <a:srgbClr val="D4D4D4"/>
              </a:solidFill>
              <a:effectLst/>
              <a:latin typeface="Consolas" panose="020B0609020204030204" pitchFamily="49" charset="0"/>
            </a:endParaRPr>
          </a:p>
          <a:p>
            <a:pPr marL="0" indent="0">
              <a:lnSpc>
                <a:spcPct val="120000"/>
              </a:lnSpc>
              <a:spcBef>
                <a:spcPts val="0"/>
              </a:spcBef>
              <a:buNone/>
            </a:pPr>
            <a:r>
              <a:rPr lang="en-GB" sz="4200" b="0" dirty="0">
                <a:solidFill>
                  <a:srgbClr val="569CD6"/>
                </a:solidFill>
                <a:effectLst/>
                <a:latin typeface="Consolas" panose="020B0609020204030204" pitchFamily="49" charset="0"/>
              </a:rPr>
              <a:t>from</a:t>
            </a: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rclpy.executors</a:t>
            </a:r>
            <a:r>
              <a:rPr lang="en-GB" sz="4200" b="0" dirty="0">
                <a:solidFill>
                  <a:srgbClr val="D4D4D4"/>
                </a:solidFill>
                <a:effectLst/>
                <a:latin typeface="Consolas" panose="020B0609020204030204" pitchFamily="49" charset="0"/>
              </a:rPr>
              <a:t> </a:t>
            </a:r>
            <a:r>
              <a:rPr lang="en-GB" sz="4200" b="0" dirty="0">
                <a:solidFill>
                  <a:srgbClr val="569CD6"/>
                </a:solidFill>
                <a:effectLst/>
                <a:latin typeface="Consolas" panose="020B0609020204030204" pitchFamily="49" charset="0"/>
              </a:rPr>
              <a:t>import</a:t>
            </a: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ExternalShutdownException</a:t>
            </a:r>
            <a:endParaRPr lang="en-GB" sz="4200" b="0" dirty="0">
              <a:solidFill>
                <a:srgbClr val="D4D4D4"/>
              </a:solidFill>
              <a:effectLst/>
              <a:latin typeface="Consolas" panose="020B0609020204030204" pitchFamily="49" charset="0"/>
            </a:endParaRPr>
          </a:p>
          <a:p>
            <a:pPr marL="0" indent="0">
              <a:lnSpc>
                <a:spcPct val="120000"/>
              </a:lnSpc>
              <a:spcBef>
                <a:spcPts val="0"/>
              </a:spcBef>
              <a:buNone/>
            </a:pPr>
            <a:r>
              <a:rPr lang="en-GB" sz="4200" b="0" dirty="0">
                <a:solidFill>
                  <a:srgbClr val="569CD6"/>
                </a:solidFill>
                <a:effectLst/>
                <a:latin typeface="Consolas" panose="020B0609020204030204" pitchFamily="49" charset="0"/>
              </a:rPr>
              <a:t>from</a:t>
            </a:r>
            <a:r>
              <a:rPr lang="en-GB" sz="4200" b="0" dirty="0">
                <a:solidFill>
                  <a:srgbClr val="D4D4D4"/>
                </a:solidFill>
                <a:effectLst/>
                <a:latin typeface="Consolas" panose="020B0609020204030204" pitchFamily="49" charset="0"/>
              </a:rPr>
              <a:t> time </a:t>
            </a:r>
            <a:r>
              <a:rPr lang="en-GB" sz="4200" b="0" dirty="0">
                <a:solidFill>
                  <a:srgbClr val="569CD6"/>
                </a:solidFill>
                <a:effectLst/>
                <a:latin typeface="Consolas" panose="020B0609020204030204" pitchFamily="49" charset="0"/>
              </a:rPr>
              <a:t>import</a:t>
            </a:r>
            <a:r>
              <a:rPr lang="en-GB" sz="4200" b="0" dirty="0">
                <a:solidFill>
                  <a:srgbClr val="D4D4D4"/>
                </a:solidFill>
                <a:effectLst/>
                <a:latin typeface="Consolas" panose="020B0609020204030204" pitchFamily="49" charset="0"/>
              </a:rPr>
              <a:t> sleep</a:t>
            </a:r>
          </a:p>
          <a:p>
            <a:pPr marL="0" indent="0">
              <a:lnSpc>
                <a:spcPct val="120000"/>
              </a:lnSpc>
              <a:spcBef>
                <a:spcPts val="0"/>
              </a:spcBef>
              <a:buNone/>
            </a:pPr>
            <a:r>
              <a:rPr lang="en-GB" sz="4200" b="0" dirty="0">
                <a:solidFill>
                  <a:srgbClr val="569CD6"/>
                </a:solidFill>
                <a:effectLst/>
                <a:latin typeface="Consolas" panose="020B0609020204030204" pitchFamily="49" charset="0"/>
              </a:rPr>
              <a:t>from</a:t>
            </a:r>
            <a:r>
              <a:rPr lang="en-GB" sz="4200" b="0" dirty="0">
                <a:solidFill>
                  <a:srgbClr val="D4D4D4"/>
                </a:solidFill>
                <a:effectLst/>
                <a:latin typeface="Consolas" panose="020B0609020204030204" pitchFamily="49" charset="0"/>
              </a:rPr>
              <a:t> std_msgs.msg </a:t>
            </a:r>
            <a:r>
              <a:rPr lang="en-GB" sz="4200" b="0" dirty="0">
                <a:solidFill>
                  <a:srgbClr val="569CD6"/>
                </a:solidFill>
                <a:effectLst/>
                <a:latin typeface="Consolas" panose="020B0609020204030204" pitchFamily="49" charset="0"/>
              </a:rPr>
              <a:t>import</a:t>
            </a:r>
            <a:r>
              <a:rPr lang="en-GB" sz="4200" b="0" dirty="0">
                <a:solidFill>
                  <a:srgbClr val="D4D4D4"/>
                </a:solidFill>
                <a:effectLst/>
                <a:latin typeface="Consolas" panose="020B0609020204030204" pitchFamily="49" charset="0"/>
              </a:rPr>
              <a:t> String</a:t>
            </a:r>
          </a:p>
          <a:p>
            <a:pPr marL="0" indent="0">
              <a:lnSpc>
                <a:spcPct val="120000"/>
              </a:lnSpc>
              <a:spcBef>
                <a:spcPts val="0"/>
              </a:spcBef>
              <a:buNone/>
            </a:pPr>
            <a:br>
              <a:rPr lang="en-GB" sz="4200" b="0" dirty="0">
                <a:solidFill>
                  <a:srgbClr val="D4D4D4"/>
                </a:solidFill>
                <a:effectLst/>
                <a:latin typeface="Consolas" panose="020B0609020204030204" pitchFamily="49" charset="0"/>
              </a:rPr>
            </a:br>
            <a:br>
              <a:rPr lang="en-GB" sz="4200" b="0" dirty="0">
                <a:solidFill>
                  <a:srgbClr val="D4D4D4"/>
                </a:solidFill>
                <a:effectLst/>
                <a:latin typeface="Consolas" panose="020B0609020204030204" pitchFamily="49" charset="0"/>
              </a:rPr>
            </a:br>
            <a:r>
              <a:rPr lang="en-GB" sz="4200" b="0" dirty="0">
                <a:solidFill>
                  <a:srgbClr val="569CD6"/>
                </a:solidFill>
                <a:effectLst/>
                <a:latin typeface="Consolas" panose="020B0609020204030204" pitchFamily="49" charset="0"/>
              </a:rPr>
              <a:t>def</a:t>
            </a:r>
            <a:r>
              <a:rPr lang="en-GB" sz="4200" b="0" dirty="0">
                <a:solidFill>
                  <a:srgbClr val="D4D4D4"/>
                </a:solidFill>
                <a:effectLst/>
                <a:latin typeface="Consolas" panose="020B0609020204030204" pitchFamily="49" charset="0"/>
              </a:rPr>
              <a:t> main(</a:t>
            </a:r>
            <a:r>
              <a:rPr lang="en-GB" sz="4200" b="0" dirty="0" err="1">
                <a:solidFill>
                  <a:srgbClr val="D4D4D4"/>
                </a:solidFill>
                <a:effectLst/>
                <a:latin typeface="Consolas" panose="020B0609020204030204" pitchFamily="49" charset="0"/>
              </a:rPr>
              <a:t>args</a:t>
            </a:r>
            <a:r>
              <a:rPr lang="en-GB" sz="4200" b="0" dirty="0">
                <a:solidFill>
                  <a:srgbClr val="D4D4D4"/>
                </a:solidFill>
                <a:effectLst/>
                <a:latin typeface="Consolas" panose="020B0609020204030204" pitchFamily="49" charset="0"/>
              </a:rPr>
              <a:t>=</a:t>
            </a:r>
            <a:r>
              <a:rPr lang="en-GB" sz="4200" b="0" dirty="0">
                <a:solidFill>
                  <a:srgbClr val="569CD6"/>
                </a:solidFill>
                <a:effectLst/>
                <a:latin typeface="Consolas" panose="020B0609020204030204" pitchFamily="49" charset="0"/>
              </a:rPr>
              <a:t>None</a:t>
            </a:r>
            <a:r>
              <a:rPr lang="en-GB" sz="4200" b="0" dirty="0">
                <a:solidFill>
                  <a:srgbClr val="D4D4D4"/>
                </a:solidFill>
                <a:effectLst/>
                <a:latin typeface="Consolas" panose="020B0609020204030204" pitchFamily="49" charset="0"/>
              </a:rPr>
              <a:t>):</a:t>
            </a: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a:solidFill>
                  <a:srgbClr val="569CD6"/>
                </a:solidFill>
                <a:effectLst/>
                <a:latin typeface="Consolas" panose="020B0609020204030204" pitchFamily="49" charset="0"/>
              </a:rPr>
              <a:t>try</a:t>
            </a:r>
            <a:r>
              <a:rPr lang="en-GB" sz="4200" b="0" dirty="0">
                <a:solidFill>
                  <a:srgbClr val="D4D4D4"/>
                </a:solidFill>
                <a:effectLst/>
                <a:latin typeface="Consolas" panose="020B0609020204030204" pitchFamily="49" charset="0"/>
              </a:rPr>
              <a:t>:</a:t>
            </a: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rclpy.init</a:t>
            </a:r>
            <a:r>
              <a:rPr lang="en-GB" sz="4200" b="0" dirty="0">
                <a:solidFill>
                  <a:srgbClr val="D4D4D4"/>
                </a:solidFill>
                <a:effectLst/>
                <a:latin typeface="Consolas" panose="020B0609020204030204" pitchFamily="49" charset="0"/>
              </a:rPr>
              <a:t>(</a:t>
            </a:r>
            <a:r>
              <a:rPr lang="en-GB" sz="4200" b="0" dirty="0" err="1">
                <a:solidFill>
                  <a:srgbClr val="D4D4D4"/>
                </a:solidFill>
                <a:effectLst/>
                <a:latin typeface="Consolas" panose="020B0609020204030204" pitchFamily="49" charset="0"/>
              </a:rPr>
              <a:t>args</a:t>
            </a:r>
            <a:r>
              <a:rPr lang="en-GB" sz="4200" b="0" dirty="0">
                <a:solidFill>
                  <a:srgbClr val="D4D4D4"/>
                </a:solidFill>
                <a:effectLst/>
                <a:latin typeface="Consolas" panose="020B0609020204030204" pitchFamily="49" charset="0"/>
              </a:rPr>
              <a:t>=</a:t>
            </a:r>
            <a:r>
              <a:rPr lang="en-GB" sz="4200" b="0" dirty="0" err="1">
                <a:solidFill>
                  <a:srgbClr val="D4D4D4"/>
                </a:solidFill>
                <a:effectLst/>
                <a:latin typeface="Consolas" panose="020B0609020204030204" pitchFamily="49" charset="0"/>
              </a:rPr>
              <a:t>args</a:t>
            </a:r>
            <a:r>
              <a:rPr lang="en-GB" sz="4200" b="0" dirty="0">
                <a:solidFill>
                  <a:srgbClr val="D4D4D4"/>
                </a:solidFill>
                <a:effectLst/>
                <a:latin typeface="Consolas" panose="020B0609020204030204" pitchFamily="49" charset="0"/>
              </a:rPr>
              <a:t>)</a:t>
            </a:r>
          </a:p>
          <a:p>
            <a:pPr marL="0" indent="0">
              <a:lnSpc>
                <a:spcPct val="120000"/>
              </a:lnSpc>
              <a:spcBef>
                <a:spcPts val="0"/>
              </a:spcBef>
              <a:buNone/>
            </a:pPr>
            <a:r>
              <a:rPr lang="en-GB" sz="4200" b="0" dirty="0">
                <a:solidFill>
                  <a:srgbClr val="D4D4D4"/>
                </a:solidFill>
                <a:effectLst/>
                <a:latin typeface="Consolas" panose="020B0609020204030204" pitchFamily="49" charset="0"/>
              </a:rPr>
              <a:t>        node = </a:t>
            </a:r>
            <a:r>
              <a:rPr lang="en-GB" sz="4200" b="0" dirty="0" err="1">
                <a:solidFill>
                  <a:srgbClr val="D4D4D4"/>
                </a:solidFill>
                <a:effectLst/>
                <a:latin typeface="Consolas" panose="020B0609020204030204" pitchFamily="49" charset="0"/>
              </a:rPr>
              <a:t>rclpy.create_node</a:t>
            </a:r>
            <a:r>
              <a:rPr lang="en-GB" sz="4200" b="0" dirty="0">
                <a:solidFill>
                  <a:srgbClr val="D4D4D4"/>
                </a:solidFill>
                <a:effectLst/>
                <a:latin typeface="Consolas" panose="020B0609020204030204" pitchFamily="49" charset="0"/>
              </a:rPr>
              <a:t>(</a:t>
            </a:r>
            <a:r>
              <a:rPr lang="en-GB" sz="4200" b="0" dirty="0">
                <a:solidFill>
                  <a:srgbClr val="CE9178"/>
                </a:solidFill>
                <a:effectLst/>
                <a:latin typeface="Consolas" panose="020B0609020204030204" pitchFamily="49" charset="0"/>
              </a:rPr>
              <a:t>'</a:t>
            </a:r>
            <a:r>
              <a:rPr lang="en-GB" sz="4200" b="0" dirty="0" err="1">
                <a:solidFill>
                  <a:srgbClr val="CE9178"/>
                </a:solidFill>
                <a:effectLst/>
                <a:latin typeface="Consolas" panose="020B0609020204030204" pitchFamily="49" charset="0"/>
              </a:rPr>
              <a:t>minimal_publisher</a:t>
            </a:r>
            <a:r>
              <a:rPr lang="en-GB" sz="4200" b="0" dirty="0">
                <a:solidFill>
                  <a:srgbClr val="CE9178"/>
                </a:solidFill>
                <a:effectLst/>
                <a:latin typeface="Consolas" panose="020B0609020204030204" pitchFamily="49" charset="0"/>
              </a:rPr>
              <a:t>'</a:t>
            </a:r>
            <a:r>
              <a:rPr lang="en-GB" sz="4200" b="0" dirty="0">
                <a:solidFill>
                  <a:srgbClr val="D4D4D4"/>
                </a:solidFill>
                <a:effectLst/>
                <a:latin typeface="Consolas" panose="020B0609020204030204" pitchFamily="49" charset="0"/>
              </a:rPr>
              <a:t>)</a:t>
            </a:r>
            <a:br>
              <a:rPr lang="en-GB" sz="4200" b="0" dirty="0">
                <a:solidFill>
                  <a:srgbClr val="D4D4D4"/>
                </a:solidFill>
                <a:effectLst/>
                <a:latin typeface="Consolas" panose="020B0609020204030204" pitchFamily="49" charset="0"/>
              </a:rPr>
            </a:br>
            <a:r>
              <a:rPr lang="en-GB" sz="4200" b="0" dirty="0">
                <a:solidFill>
                  <a:srgbClr val="D4D4D4"/>
                </a:solidFill>
                <a:effectLst/>
                <a:latin typeface="Consolas" panose="020B0609020204030204" pitchFamily="49" charset="0"/>
              </a:rPr>
              <a:t>        publisher = </a:t>
            </a:r>
            <a:r>
              <a:rPr lang="en-GB" sz="4200" b="0" dirty="0" err="1">
                <a:solidFill>
                  <a:srgbClr val="D4D4D4"/>
                </a:solidFill>
                <a:effectLst/>
                <a:latin typeface="Consolas" panose="020B0609020204030204" pitchFamily="49" charset="0"/>
              </a:rPr>
              <a:t>node.create_publisher</a:t>
            </a:r>
            <a:r>
              <a:rPr lang="en-GB" sz="4200" b="0" dirty="0">
                <a:solidFill>
                  <a:srgbClr val="D4D4D4"/>
                </a:solidFill>
                <a:effectLst/>
                <a:latin typeface="Consolas" panose="020B0609020204030204" pitchFamily="49" charset="0"/>
              </a:rPr>
              <a:t>(String, </a:t>
            </a:r>
            <a:r>
              <a:rPr lang="en-GB" sz="4200" b="0" dirty="0">
                <a:solidFill>
                  <a:srgbClr val="CE9178"/>
                </a:solidFill>
                <a:effectLst/>
                <a:latin typeface="Consolas" panose="020B0609020204030204" pitchFamily="49" charset="0"/>
              </a:rPr>
              <a:t>'topic'</a:t>
            </a:r>
            <a:r>
              <a:rPr lang="en-GB" sz="4200" b="0" dirty="0">
                <a:solidFill>
                  <a:srgbClr val="D4D4D4"/>
                </a:solidFill>
                <a:effectLst/>
                <a:latin typeface="Consolas" panose="020B0609020204030204" pitchFamily="49" charset="0"/>
              </a:rPr>
              <a:t>, </a:t>
            </a:r>
            <a:r>
              <a:rPr lang="en-GB" sz="4200" b="0" dirty="0">
                <a:solidFill>
                  <a:srgbClr val="B5CEA8"/>
                </a:solidFill>
                <a:effectLst/>
                <a:latin typeface="Consolas" panose="020B0609020204030204" pitchFamily="49" charset="0"/>
              </a:rPr>
              <a:t>10</a:t>
            </a:r>
            <a:r>
              <a:rPr lang="en-GB" sz="4200" b="0" dirty="0">
                <a:solidFill>
                  <a:srgbClr val="D4D4D4"/>
                </a:solidFill>
                <a:effectLst/>
                <a:latin typeface="Consolas" panose="020B0609020204030204" pitchFamily="49" charset="0"/>
              </a:rPr>
              <a:t>)</a:t>
            </a:r>
            <a:br>
              <a:rPr lang="en-GB" sz="4200" b="0" dirty="0">
                <a:solidFill>
                  <a:srgbClr val="D4D4D4"/>
                </a:solidFill>
                <a:effectLst/>
                <a:latin typeface="Consolas" panose="020B0609020204030204" pitchFamily="49" charset="0"/>
              </a:rPr>
            </a:b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msg</a:t>
            </a:r>
            <a:r>
              <a:rPr lang="en-GB" sz="4200" b="0" dirty="0">
                <a:solidFill>
                  <a:srgbClr val="D4D4D4"/>
                </a:solidFill>
                <a:effectLst/>
                <a:latin typeface="Consolas" panose="020B0609020204030204" pitchFamily="49" charset="0"/>
              </a:rPr>
              <a:t> = String()</a:t>
            </a:r>
          </a:p>
          <a:p>
            <a:pPr marL="0" indent="0">
              <a:lnSpc>
                <a:spcPct val="120000"/>
              </a:lnSpc>
              <a:spcBef>
                <a:spcPts val="0"/>
              </a:spcBef>
              <a:buNone/>
            </a:pPr>
            <a:br>
              <a:rPr lang="en-GB" sz="4200" b="0" dirty="0">
                <a:solidFill>
                  <a:srgbClr val="D4D4D4"/>
                </a:solidFill>
                <a:effectLst/>
                <a:latin typeface="Consolas" panose="020B0609020204030204" pitchFamily="49" charset="0"/>
              </a:rPr>
            </a:b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i</a:t>
            </a:r>
            <a:r>
              <a:rPr lang="en-GB" sz="4200" b="0" dirty="0">
                <a:solidFill>
                  <a:srgbClr val="D4D4D4"/>
                </a:solidFill>
                <a:effectLst/>
                <a:latin typeface="Consolas" panose="020B0609020204030204" pitchFamily="49" charset="0"/>
              </a:rPr>
              <a:t> = </a:t>
            </a:r>
            <a:r>
              <a:rPr lang="en-GB" sz="4200" b="0" dirty="0">
                <a:solidFill>
                  <a:srgbClr val="B5CEA8"/>
                </a:solidFill>
                <a:effectLst/>
                <a:latin typeface="Consolas" panose="020B0609020204030204" pitchFamily="49" charset="0"/>
              </a:rPr>
              <a:t>0</a:t>
            </a:r>
            <a:endParaRPr lang="en-GB" sz="4200" b="0" dirty="0">
              <a:solidFill>
                <a:srgbClr val="D4D4D4"/>
              </a:solidFill>
              <a:effectLst/>
              <a:latin typeface="Consolas" panose="020B0609020204030204" pitchFamily="49" charset="0"/>
            </a:endParaRP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a:solidFill>
                  <a:srgbClr val="569CD6"/>
                </a:solidFill>
                <a:effectLst/>
                <a:latin typeface="Consolas" panose="020B0609020204030204" pitchFamily="49" charset="0"/>
              </a:rPr>
              <a:t>while</a:t>
            </a: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rclpy.ok</a:t>
            </a:r>
            <a:r>
              <a:rPr lang="en-GB" sz="4200" b="0" dirty="0">
                <a:solidFill>
                  <a:srgbClr val="D4D4D4"/>
                </a:solidFill>
                <a:effectLst/>
                <a:latin typeface="Consolas" panose="020B0609020204030204" pitchFamily="49" charset="0"/>
              </a:rPr>
              <a:t>():</a:t>
            </a: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msg.data</a:t>
            </a:r>
            <a:r>
              <a:rPr lang="en-GB" sz="4200" b="0" dirty="0">
                <a:solidFill>
                  <a:srgbClr val="D4D4D4"/>
                </a:solidFill>
                <a:effectLst/>
                <a:latin typeface="Consolas" panose="020B0609020204030204" pitchFamily="49" charset="0"/>
              </a:rPr>
              <a:t> = </a:t>
            </a:r>
            <a:r>
              <a:rPr lang="en-GB" sz="4200" b="0" dirty="0">
                <a:solidFill>
                  <a:srgbClr val="CE9178"/>
                </a:solidFill>
                <a:effectLst/>
                <a:latin typeface="Consolas" panose="020B0609020204030204" pitchFamily="49" charset="0"/>
              </a:rPr>
              <a:t>'Hello World: %d'</a:t>
            </a:r>
            <a:r>
              <a:rPr lang="en-GB" sz="4200" b="0" dirty="0">
                <a:solidFill>
                  <a:srgbClr val="D4D4D4"/>
                </a:solidFill>
                <a:effectLst/>
                <a:latin typeface="Consolas" panose="020B0609020204030204" pitchFamily="49" charset="0"/>
              </a:rPr>
              <a:t> % </a:t>
            </a:r>
            <a:r>
              <a:rPr lang="en-GB" sz="4200" b="0" dirty="0" err="1">
                <a:solidFill>
                  <a:srgbClr val="D4D4D4"/>
                </a:solidFill>
                <a:effectLst/>
                <a:latin typeface="Consolas" panose="020B0609020204030204" pitchFamily="49" charset="0"/>
              </a:rPr>
              <a:t>i</a:t>
            </a:r>
            <a:endParaRPr lang="en-GB" sz="4200" b="0" dirty="0">
              <a:solidFill>
                <a:srgbClr val="D4D4D4"/>
              </a:solidFill>
              <a:effectLst/>
              <a:latin typeface="Consolas" panose="020B0609020204030204" pitchFamily="49" charset="0"/>
            </a:endParaRP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i</a:t>
            </a:r>
            <a:r>
              <a:rPr lang="en-GB" sz="4200" b="0" dirty="0">
                <a:solidFill>
                  <a:srgbClr val="D4D4D4"/>
                </a:solidFill>
                <a:effectLst/>
                <a:latin typeface="Consolas" panose="020B0609020204030204" pitchFamily="49" charset="0"/>
              </a:rPr>
              <a:t> += </a:t>
            </a:r>
            <a:r>
              <a:rPr lang="en-GB" sz="4200" b="0" dirty="0">
                <a:solidFill>
                  <a:srgbClr val="B5CEA8"/>
                </a:solidFill>
                <a:effectLst/>
                <a:latin typeface="Consolas" panose="020B0609020204030204" pitchFamily="49" charset="0"/>
              </a:rPr>
              <a:t>1</a:t>
            </a:r>
            <a:endParaRPr lang="en-GB" sz="4200" b="0" dirty="0">
              <a:solidFill>
                <a:srgbClr val="D4D4D4"/>
              </a:solidFill>
              <a:effectLst/>
              <a:latin typeface="Consolas" panose="020B0609020204030204" pitchFamily="49" charset="0"/>
            </a:endParaRP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node.get_logger</a:t>
            </a:r>
            <a:r>
              <a:rPr lang="en-GB" sz="4200" b="0" dirty="0">
                <a:solidFill>
                  <a:srgbClr val="D4D4D4"/>
                </a:solidFill>
                <a:effectLst/>
                <a:latin typeface="Consolas" panose="020B0609020204030204" pitchFamily="49" charset="0"/>
              </a:rPr>
              <a:t>().info(</a:t>
            </a:r>
            <a:r>
              <a:rPr lang="en-GB" sz="4200" b="0" dirty="0">
                <a:solidFill>
                  <a:srgbClr val="CE9178"/>
                </a:solidFill>
                <a:effectLst/>
                <a:latin typeface="Consolas" panose="020B0609020204030204" pitchFamily="49" charset="0"/>
              </a:rPr>
              <a:t>'Publishing: "%s"'</a:t>
            </a:r>
            <a:r>
              <a:rPr lang="en-GB" sz="4200" b="0" dirty="0">
                <a:solidFill>
                  <a:srgbClr val="D4D4D4"/>
                </a:solidFill>
                <a:effectLst/>
                <a:latin typeface="Consolas" panose="020B0609020204030204" pitchFamily="49" charset="0"/>
              </a:rPr>
              <a:t> % </a:t>
            </a:r>
            <a:r>
              <a:rPr lang="en-GB" sz="4200" b="0" dirty="0" err="1">
                <a:solidFill>
                  <a:srgbClr val="D4D4D4"/>
                </a:solidFill>
                <a:effectLst/>
                <a:latin typeface="Consolas" panose="020B0609020204030204" pitchFamily="49" charset="0"/>
              </a:rPr>
              <a:t>msg.data</a:t>
            </a:r>
            <a:r>
              <a:rPr lang="en-GB" sz="4200" b="0" dirty="0">
                <a:solidFill>
                  <a:srgbClr val="D4D4D4"/>
                </a:solidFill>
                <a:effectLst/>
                <a:latin typeface="Consolas" panose="020B0609020204030204" pitchFamily="49" charset="0"/>
              </a:rPr>
              <a:t>)</a:t>
            </a: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publisher.publish</a:t>
            </a:r>
            <a:r>
              <a:rPr lang="en-GB" sz="4200" b="0" dirty="0">
                <a:solidFill>
                  <a:srgbClr val="D4D4D4"/>
                </a:solidFill>
                <a:effectLst/>
                <a:latin typeface="Consolas" panose="020B0609020204030204" pitchFamily="49" charset="0"/>
              </a:rPr>
              <a:t>(</a:t>
            </a:r>
            <a:r>
              <a:rPr lang="en-GB" sz="4200" b="0" dirty="0" err="1">
                <a:solidFill>
                  <a:srgbClr val="D4D4D4"/>
                </a:solidFill>
                <a:effectLst/>
                <a:latin typeface="Consolas" panose="020B0609020204030204" pitchFamily="49" charset="0"/>
              </a:rPr>
              <a:t>msg</a:t>
            </a:r>
            <a:r>
              <a:rPr lang="en-GB" sz="4200" b="0" dirty="0">
                <a:solidFill>
                  <a:srgbClr val="D4D4D4"/>
                </a:solidFill>
                <a:effectLst/>
                <a:latin typeface="Consolas" panose="020B0609020204030204" pitchFamily="49" charset="0"/>
              </a:rPr>
              <a:t>)</a:t>
            </a:r>
          </a:p>
          <a:p>
            <a:pPr marL="0" indent="0">
              <a:lnSpc>
                <a:spcPct val="120000"/>
              </a:lnSpc>
              <a:spcBef>
                <a:spcPts val="0"/>
              </a:spcBef>
              <a:buNone/>
            </a:pPr>
            <a:r>
              <a:rPr lang="en-GB" sz="4200" b="0" dirty="0">
                <a:solidFill>
                  <a:srgbClr val="D4D4D4"/>
                </a:solidFill>
                <a:effectLst/>
                <a:latin typeface="Consolas" panose="020B0609020204030204" pitchFamily="49" charset="0"/>
              </a:rPr>
              <a:t>            sleep(</a:t>
            </a:r>
            <a:r>
              <a:rPr lang="en-GB" sz="4200" b="0" dirty="0">
                <a:solidFill>
                  <a:srgbClr val="B5CEA8"/>
                </a:solidFill>
                <a:effectLst/>
                <a:latin typeface="Consolas" panose="020B0609020204030204" pitchFamily="49" charset="0"/>
              </a:rPr>
              <a:t>0.5</a:t>
            </a:r>
            <a:r>
              <a:rPr lang="en-GB" sz="4200" b="0" dirty="0">
                <a:solidFill>
                  <a:srgbClr val="D4D4D4"/>
                </a:solidFill>
                <a:effectLst/>
                <a:latin typeface="Consolas" panose="020B0609020204030204" pitchFamily="49" charset="0"/>
              </a:rPr>
              <a:t>)  </a:t>
            </a:r>
            <a:r>
              <a:rPr lang="en-GB" sz="4200" b="0" dirty="0">
                <a:solidFill>
                  <a:srgbClr val="6A9955"/>
                </a:solidFill>
                <a:effectLst/>
                <a:latin typeface="Consolas" panose="020B0609020204030204" pitchFamily="49" charset="0"/>
              </a:rPr>
              <a:t># seconds</a:t>
            </a:r>
            <a:endParaRPr lang="en-GB" sz="4200" b="0" dirty="0">
              <a:solidFill>
                <a:srgbClr val="D4D4D4"/>
              </a:solidFill>
              <a:effectLst/>
              <a:latin typeface="Consolas" panose="020B0609020204030204" pitchFamily="49" charset="0"/>
            </a:endParaRP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a:solidFill>
                  <a:srgbClr val="569CD6"/>
                </a:solidFill>
                <a:effectLst/>
                <a:latin typeface="Consolas" panose="020B0609020204030204" pitchFamily="49" charset="0"/>
              </a:rPr>
              <a:t>except</a:t>
            </a: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KeyboardInterrupt</a:t>
            </a: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ExternalShutdownException</a:t>
            </a:r>
            <a:r>
              <a:rPr lang="en-GB" sz="4200" b="0" dirty="0">
                <a:solidFill>
                  <a:srgbClr val="D4D4D4"/>
                </a:solidFill>
                <a:effectLst/>
                <a:latin typeface="Consolas" panose="020B0609020204030204" pitchFamily="49" charset="0"/>
              </a:rPr>
              <a:t>):</a:t>
            </a: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a:solidFill>
                  <a:srgbClr val="569CD6"/>
                </a:solidFill>
                <a:effectLst/>
                <a:latin typeface="Consolas" panose="020B0609020204030204" pitchFamily="49" charset="0"/>
              </a:rPr>
              <a:t>pass</a:t>
            </a:r>
            <a:endParaRPr lang="en-GB" sz="4200" b="0" dirty="0">
              <a:solidFill>
                <a:srgbClr val="D4D4D4"/>
              </a:solidFill>
              <a:effectLst/>
              <a:latin typeface="Consolas" panose="020B0609020204030204" pitchFamily="49" charset="0"/>
            </a:endParaRPr>
          </a:p>
          <a:p>
            <a:pPr marL="0" indent="0">
              <a:lnSpc>
                <a:spcPct val="120000"/>
              </a:lnSpc>
              <a:spcBef>
                <a:spcPts val="0"/>
              </a:spcBef>
              <a:buNone/>
            </a:pPr>
            <a:br>
              <a:rPr lang="en-GB" sz="4200" b="0" dirty="0">
                <a:solidFill>
                  <a:srgbClr val="D4D4D4"/>
                </a:solidFill>
                <a:effectLst/>
                <a:latin typeface="Consolas" panose="020B0609020204030204" pitchFamily="49" charset="0"/>
              </a:rPr>
            </a:br>
            <a:r>
              <a:rPr lang="en-GB" sz="4200" b="0" dirty="0">
                <a:solidFill>
                  <a:srgbClr val="D4D4D4"/>
                </a:solidFill>
                <a:effectLst/>
                <a:latin typeface="Consolas" panose="020B0609020204030204" pitchFamily="49" charset="0"/>
              </a:rPr>
              <a:t>    </a:t>
            </a:r>
            <a:r>
              <a:rPr lang="en-GB" sz="4200" b="0" dirty="0">
                <a:solidFill>
                  <a:srgbClr val="569CD6"/>
                </a:solidFill>
                <a:effectLst/>
                <a:latin typeface="Consolas" panose="020B0609020204030204" pitchFamily="49" charset="0"/>
              </a:rPr>
              <a:t>finally</a:t>
            </a:r>
            <a:r>
              <a:rPr lang="en-GB" sz="4200" b="0" dirty="0">
                <a:solidFill>
                  <a:srgbClr val="D4D4D4"/>
                </a:solidFill>
                <a:effectLst/>
                <a:latin typeface="Consolas" panose="020B0609020204030204" pitchFamily="49" charset="0"/>
              </a:rPr>
              <a:t>:</a:t>
            </a: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a:solidFill>
                  <a:srgbClr val="569CD6"/>
                </a:solidFill>
                <a:effectLst/>
                <a:latin typeface="Consolas" panose="020B0609020204030204" pitchFamily="49" charset="0"/>
              </a:rPr>
              <a:t>if</a:t>
            </a: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rclpy.ok</a:t>
            </a:r>
            <a:r>
              <a:rPr lang="en-GB" sz="4200" b="0" dirty="0">
                <a:solidFill>
                  <a:srgbClr val="D4D4D4"/>
                </a:solidFill>
                <a:effectLst/>
                <a:latin typeface="Consolas" panose="020B0609020204030204" pitchFamily="49" charset="0"/>
              </a:rPr>
              <a:t>():  </a:t>
            </a:r>
            <a:r>
              <a:rPr lang="en-GB" sz="4200" b="0" dirty="0">
                <a:solidFill>
                  <a:srgbClr val="6A9955"/>
                </a:solidFill>
                <a:effectLst/>
                <a:latin typeface="Consolas" panose="020B0609020204030204" pitchFamily="49" charset="0"/>
              </a:rPr>
              <a:t># Ensure shutdown is only called once</a:t>
            </a:r>
            <a:endParaRPr lang="en-GB" sz="4200" b="0" dirty="0">
              <a:solidFill>
                <a:srgbClr val="D4D4D4"/>
              </a:solidFill>
              <a:effectLst/>
              <a:latin typeface="Consolas" panose="020B0609020204030204" pitchFamily="49" charset="0"/>
            </a:endParaRP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rclpy.shutdown</a:t>
            </a:r>
            <a:r>
              <a:rPr lang="en-GB" sz="4200" b="0" dirty="0">
                <a:solidFill>
                  <a:srgbClr val="D4D4D4"/>
                </a:solidFill>
                <a:effectLst/>
                <a:latin typeface="Consolas" panose="020B0609020204030204" pitchFamily="49" charset="0"/>
              </a:rPr>
              <a:t>()</a:t>
            </a:r>
          </a:p>
          <a:p>
            <a:pPr marL="0" indent="0">
              <a:lnSpc>
                <a:spcPct val="120000"/>
              </a:lnSpc>
              <a:spcBef>
                <a:spcPts val="0"/>
              </a:spcBef>
              <a:buNone/>
            </a:pPr>
            <a:r>
              <a:rPr lang="en-GB" sz="4200" b="0" dirty="0">
                <a:solidFill>
                  <a:srgbClr val="D4D4D4"/>
                </a:solidFill>
                <a:effectLst/>
                <a:latin typeface="Consolas" panose="020B0609020204030204" pitchFamily="49" charset="0"/>
              </a:rPr>
              <a:t>        </a:t>
            </a:r>
            <a:r>
              <a:rPr lang="en-GB" sz="4200" b="0" dirty="0" err="1">
                <a:solidFill>
                  <a:srgbClr val="D4D4D4"/>
                </a:solidFill>
                <a:effectLst/>
                <a:latin typeface="Consolas" panose="020B0609020204030204" pitchFamily="49" charset="0"/>
              </a:rPr>
              <a:t>node.destroy_node</a:t>
            </a:r>
            <a:r>
              <a:rPr lang="en-GB" sz="4200" b="0" dirty="0">
                <a:solidFill>
                  <a:srgbClr val="D4D4D4"/>
                </a:solidFill>
                <a:effectLst/>
                <a:latin typeface="Consolas" panose="020B0609020204030204" pitchFamily="49" charset="0"/>
              </a:rPr>
              <a:t>()</a:t>
            </a:r>
          </a:p>
          <a:p>
            <a:pPr marL="0" indent="0">
              <a:lnSpc>
                <a:spcPct val="120000"/>
              </a:lnSpc>
              <a:spcBef>
                <a:spcPts val="0"/>
              </a:spcBef>
              <a:buNone/>
            </a:pPr>
            <a:br>
              <a:rPr lang="en-GB" sz="4200" b="0" dirty="0">
                <a:solidFill>
                  <a:srgbClr val="D4D4D4"/>
                </a:solidFill>
                <a:effectLst/>
                <a:latin typeface="Consolas" panose="020B0609020204030204" pitchFamily="49" charset="0"/>
              </a:rPr>
            </a:br>
            <a:br>
              <a:rPr lang="en-GB" sz="4200" b="0" dirty="0">
                <a:solidFill>
                  <a:srgbClr val="D4D4D4"/>
                </a:solidFill>
                <a:effectLst/>
                <a:latin typeface="Consolas" panose="020B0609020204030204" pitchFamily="49" charset="0"/>
              </a:rPr>
            </a:br>
            <a:r>
              <a:rPr lang="en-GB" sz="4200" b="0" dirty="0">
                <a:solidFill>
                  <a:srgbClr val="569CD6"/>
                </a:solidFill>
                <a:effectLst/>
                <a:latin typeface="Consolas" panose="020B0609020204030204" pitchFamily="49" charset="0"/>
              </a:rPr>
              <a:t>if</a:t>
            </a:r>
            <a:r>
              <a:rPr lang="en-GB" sz="4200" b="0" dirty="0">
                <a:solidFill>
                  <a:srgbClr val="D4D4D4"/>
                </a:solidFill>
                <a:effectLst/>
                <a:latin typeface="Consolas" panose="020B0609020204030204" pitchFamily="49" charset="0"/>
              </a:rPr>
              <a:t> __name__ == </a:t>
            </a:r>
            <a:r>
              <a:rPr lang="en-GB" sz="4200" b="0" dirty="0">
                <a:solidFill>
                  <a:srgbClr val="CE9178"/>
                </a:solidFill>
                <a:effectLst/>
                <a:latin typeface="Consolas" panose="020B0609020204030204" pitchFamily="49" charset="0"/>
              </a:rPr>
              <a:t>'__main__'</a:t>
            </a:r>
            <a:r>
              <a:rPr lang="en-GB" sz="4200" b="0" dirty="0">
                <a:solidFill>
                  <a:srgbClr val="D4D4D4"/>
                </a:solidFill>
                <a:effectLst/>
                <a:latin typeface="Consolas" panose="020B0609020204030204" pitchFamily="49" charset="0"/>
              </a:rPr>
              <a:t>:</a:t>
            </a:r>
          </a:p>
          <a:p>
            <a:pPr marL="0" indent="0">
              <a:lnSpc>
                <a:spcPct val="120000"/>
              </a:lnSpc>
              <a:spcBef>
                <a:spcPts val="0"/>
              </a:spcBef>
              <a:buNone/>
            </a:pPr>
            <a:r>
              <a:rPr lang="en-GB" sz="4200" b="0" dirty="0">
                <a:solidFill>
                  <a:srgbClr val="D4D4D4"/>
                </a:solidFill>
                <a:effectLst/>
                <a:latin typeface="Consolas" panose="020B0609020204030204" pitchFamily="49" charset="0"/>
              </a:rPr>
              <a:t>    main()</a:t>
            </a:r>
          </a:p>
          <a:p>
            <a:pPr marL="0" indent="0">
              <a:lnSpc>
                <a:spcPct val="120000"/>
              </a:lnSpc>
              <a:spcBef>
                <a:spcPts val="0"/>
              </a:spcBef>
              <a:buNone/>
            </a:pPr>
            <a:endParaRPr lang="en-US" sz="3600" b="0" dirty="0">
              <a:solidFill>
                <a:schemeClr val="tx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2F064A4E-C7D4-F9CA-D3AC-9418AD23C9B3}"/>
              </a:ext>
            </a:extLst>
          </p:cNvPr>
          <p:cNvSpPr txBox="1"/>
          <p:nvPr/>
        </p:nvSpPr>
        <p:spPr>
          <a:xfrm>
            <a:off x="7591608" y="1459116"/>
            <a:ext cx="917239" cy="369332"/>
          </a:xfrm>
          <a:prstGeom prst="rect">
            <a:avLst/>
          </a:prstGeom>
          <a:noFill/>
        </p:spPr>
        <p:txBody>
          <a:bodyPr wrap="none" rtlCol="0">
            <a:spAutoFit/>
          </a:bodyPr>
          <a:lstStyle/>
          <a:p>
            <a:r>
              <a:rPr lang="en-US" dirty="0">
                <a:solidFill>
                  <a:srgbClr val="FF0000"/>
                </a:solidFill>
              </a:rPr>
              <a:t>Imports</a:t>
            </a:r>
          </a:p>
        </p:txBody>
      </p:sp>
      <p:sp>
        <p:nvSpPr>
          <p:cNvPr id="7" name="TextBox 6">
            <a:extLst>
              <a:ext uri="{FF2B5EF4-FFF2-40B4-BE49-F238E27FC236}">
                <a16:creationId xmlns:a16="http://schemas.microsoft.com/office/drawing/2014/main" id="{1285D8F7-8406-1FBD-4423-C57F2B5157EB}"/>
              </a:ext>
            </a:extLst>
          </p:cNvPr>
          <p:cNvSpPr txBox="1"/>
          <p:nvPr/>
        </p:nvSpPr>
        <p:spPr>
          <a:xfrm>
            <a:off x="7644508" y="4382889"/>
            <a:ext cx="864339" cy="369332"/>
          </a:xfrm>
          <a:prstGeom prst="rect">
            <a:avLst/>
          </a:prstGeom>
          <a:noFill/>
        </p:spPr>
        <p:txBody>
          <a:bodyPr wrap="none" rtlCol="0">
            <a:spAutoFit/>
          </a:bodyPr>
          <a:lstStyle/>
          <a:p>
            <a:r>
              <a:rPr lang="en-US" dirty="0">
                <a:solidFill>
                  <a:srgbClr val="FF0000"/>
                </a:solidFill>
              </a:rPr>
              <a:t>Publish</a:t>
            </a:r>
          </a:p>
        </p:txBody>
      </p:sp>
      <p:sp>
        <p:nvSpPr>
          <p:cNvPr id="23" name="TextBox 22">
            <a:extLst>
              <a:ext uri="{FF2B5EF4-FFF2-40B4-BE49-F238E27FC236}">
                <a16:creationId xmlns:a16="http://schemas.microsoft.com/office/drawing/2014/main" id="{29798961-44D0-BAD9-E5D1-BA3A47054BBE}"/>
              </a:ext>
            </a:extLst>
          </p:cNvPr>
          <p:cNvSpPr txBox="1"/>
          <p:nvPr/>
        </p:nvSpPr>
        <p:spPr>
          <a:xfrm>
            <a:off x="7033058" y="3441586"/>
            <a:ext cx="1475789" cy="369332"/>
          </a:xfrm>
          <a:prstGeom prst="rect">
            <a:avLst/>
          </a:prstGeom>
          <a:noFill/>
        </p:spPr>
        <p:txBody>
          <a:bodyPr wrap="none" rtlCol="0">
            <a:spAutoFit/>
          </a:bodyPr>
          <a:lstStyle/>
          <a:p>
            <a:r>
              <a:rPr lang="en-US" dirty="0">
                <a:solidFill>
                  <a:srgbClr val="FF0000"/>
                </a:solidFill>
              </a:rPr>
              <a:t>Execute code </a:t>
            </a:r>
          </a:p>
        </p:txBody>
      </p:sp>
      <p:sp>
        <p:nvSpPr>
          <p:cNvPr id="22" name="TextBox 21">
            <a:extLst>
              <a:ext uri="{FF2B5EF4-FFF2-40B4-BE49-F238E27FC236}">
                <a16:creationId xmlns:a16="http://schemas.microsoft.com/office/drawing/2014/main" id="{1846A995-F5E6-41C0-0841-0E35A292CA14}"/>
              </a:ext>
            </a:extLst>
          </p:cNvPr>
          <p:cNvSpPr txBox="1"/>
          <p:nvPr/>
        </p:nvSpPr>
        <p:spPr>
          <a:xfrm>
            <a:off x="7788778" y="2343968"/>
            <a:ext cx="720069" cy="369332"/>
          </a:xfrm>
          <a:prstGeom prst="rect">
            <a:avLst/>
          </a:prstGeom>
          <a:noFill/>
        </p:spPr>
        <p:txBody>
          <a:bodyPr wrap="none" rtlCol="0">
            <a:spAutoFit/>
          </a:bodyPr>
          <a:lstStyle/>
          <a:p>
            <a:r>
              <a:rPr lang="en-US" dirty="0">
                <a:solidFill>
                  <a:srgbClr val="FF0000"/>
                </a:solidFill>
              </a:rPr>
              <a:t>Main </a:t>
            </a:r>
          </a:p>
        </p:txBody>
      </p:sp>
      <p:sp>
        <p:nvSpPr>
          <p:cNvPr id="10" name="TextBox 9">
            <a:extLst>
              <a:ext uri="{FF2B5EF4-FFF2-40B4-BE49-F238E27FC236}">
                <a16:creationId xmlns:a16="http://schemas.microsoft.com/office/drawing/2014/main" id="{168FA694-0833-E7D7-2B2B-5FE326D33508}"/>
              </a:ext>
            </a:extLst>
          </p:cNvPr>
          <p:cNvSpPr txBox="1"/>
          <p:nvPr/>
        </p:nvSpPr>
        <p:spPr>
          <a:xfrm>
            <a:off x="7039662" y="5526832"/>
            <a:ext cx="1469185" cy="369332"/>
          </a:xfrm>
          <a:prstGeom prst="rect">
            <a:avLst/>
          </a:prstGeom>
          <a:noFill/>
        </p:spPr>
        <p:txBody>
          <a:bodyPr wrap="none" rtlCol="0">
            <a:spAutoFit/>
          </a:bodyPr>
          <a:lstStyle/>
          <a:p>
            <a:r>
              <a:rPr lang="en-US" dirty="0">
                <a:solidFill>
                  <a:srgbClr val="FF0000"/>
                </a:solidFill>
              </a:rPr>
              <a:t>Destroy Node</a:t>
            </a:r>
          </a:p>
        </p:txBody>
      </p:sp>
      <p:sp>
        <p:nvSpPr>
          <p:cNvPr id="11" name="TextBox 10">
            <a:extLst>
              <a:ext uri="{FF2B5EF4-FFF2-40B4-BE49-F238E27FC236}">
                <a16:creationId xmlns:a16="http://schemas.microsoft.com/office/drawing/2014/main" id="{DE4A6DEF-9761-7696-64C1-1367BCE41F1A}"/>
              </a:ext>
            </a:extLst>
          </p:cNvPr>
          <p:cNvSpPr txBox="1"/>
          <p:nvPr/>
        </p:nvSpPr>
        <p:spPr>
          <a:xfrm>
            <a:off x="7194385" y="3823732"/>
            <a:ext cx="1314462" cy="369332"/>
          </a:xfrm>
          <a:prstGeom prst="rect">
            <a:avLst/>
          </a:prstGeom>
          <a:noFill/>
        </p:spPr>
        <p:txBody>
          <a:bodyPr wrap="none" rtlCol="0">
            <a:spAutoFit/>
          </a:bodyPr>
          <a:lstStyle/>
          <a:p>
            <a:r>
              <a:rPr lang="en-US" dirty="0">
                <a:solidFill>
                  <a:srgbClr val="FF0000"/>
                </a:solidFill>
              </a:rPr>
              <a:t>Fill message</a:t>
            </a:r>
          </a:p>
        </p:txBody>
      </p:sp>
      <p:pic>
        <p:nvPicPr>
          <p:cNvPr id="12" name="Picture 11">
            <a:extLst>
              <a:ext uri="{FF2B5EF4-FFF2-40B4-BE49-F238E27FC236}">
                <a16:creationId xmlns:a16="http://schemas.microsoft.com/office/drawing/2014/main" id="{8EEA1110-FB44-B2B1-3A8B-F76B7CDCE28E}"/>
              </a:ext>
            </a:extLst>
          </p:cNvPr>
          <p:cNvPicPr>
            <a:picLocks noChangeAspect="1"/>
          </p:cNvPicPr>
          <p:nvPr/>
        </p:nvPicPr>
        <p:blipFill>
          <a:blip r:embed="rId2"/>
          <a:stretch>
            <a:fillRect/>
          </a:stretch>
        </p:blipFill>
        <p:spPr>
          <a:xfrm>
            <a:off x="9085992" y="2716966"/>
            <a:ext cx="2760603" cy="2715181"/>
          </a:xfrm>
          <a:prstGeom prst="rect">
            <a:avLst/>
          </a:prstGeom>
        </p:spPr>
      </p:pic>
    </p:spTree>
    <p:extLst>
      <p:ext uri="{BB962C8B-B14F-4D97-AF65-F5344CB8AC3E}">
        <p14:creationId xmlns:p14="http://schemas.microsoft.com/office/powerpoint/2010/main" val="234306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0E42F3-25E9-4448-8113-5331776ACE64}"/>
              </a:ext>
            </a:extLst>
          </p:cNvPr>
          <p:cNvSpPr>
            <a:spLocks noGrp="1"/>
          </p:cNvSpPr>
          <p:nvPr>
            <p:ph sz="half" idx="1"/>
          </p:nvPr>
        </p:nvSpPr>
        <p:spPr/>
        <p:txBody>
          <a:bodyPr>
            <a:normAutofit/>
          </a:bodyPr>
          <a:lstStyle/>
          <a:p>
            <a:pPr>
              <a:lnSpc>
                <a:spcPct val="150000"/>
              </a:lnSpc>
            </a:pPr>
            <a:r>
              <a:rPr lang="en-US" sz="1800" dirty="0"/>
              <a:t>Open </a:t>
            </a:r>
            <a:r>
              <a:rPr lang="en-US" sz="1800" i="1" dirty="0"/>
              <a:t>package.xml </a:t>
            </a:r>
            <a:r>
              <a:rPr lang="en-US" sz="1800" dirty="0"/>
              <a:t>with your text editor.</a:t>
            </a:r>
          </a:p>
          <a:p>
            <a:pPr>
              <a:lnSpc>
                <a:spcPct val="150000"/>
              </a:lnSpc>
            </a:pPr>
            <a:r>
              <a:rPr lang="en-US" sz="1800" dirty="0"/>
              <a:t>After the license, add the following dependencies corresponding to your node’s import statements:</a:t>
            </a:r>
          </a:p>
          <a:p>
            <a:pPr marL="0" indent="0">
              <a:lnSpc>
                <a:spcPct val="150000"/>
              </a:lnSpc>
              <a:buNone/>
            </a:pPr>
            <a:endParaRPr lang="en-US" sz="1800" dirty="0"/>
          </a:p>
          <a:p>
            <a:pPr marL="0" indent="0">
              <a:lnSpc>
                <a:spcPct val="150000"/>
              </a:lnSpc>
              <a:buNone/>
            </a:pPr>
            <a:r>
              <a:rPr lang="en-GB" sz="1800" b="1" dirty="0"/>
              <a:t>Exec dependencies</a:t>
            </a:r>
            <a:r>
              <a:rPr lang="en-GB" sz="1800" dirty="0"/>
              <a:t> are packages or libraries needed </a:t>
            </a:r>
            <a:r>
              <a:rPr lang="en-GB" sz="1800" b="1" dirty="0"/>
              <a:t>when running the package</a:t>
            </a:r>
            <a:r>
              <a:rPr lang="en-GB" sz="1800" dirty="0"/>
              <a:t>, not just for building it.</a:t>
            </a:r>
            <a:endParaRPr lang="en-US" sz="1800" dirty="0"/>
          </a:p>
          <a:p>
            <a:pPr marL="0" indent="0">
              <a:buNone/>
            </a:pPr>
            <a:r>
              <a:rPr lang="en-US" b="0" dirty="0">
                <a:solidFill>
                  <a:srgbClr val="808080"/>
                </a:solidFill>
                <a:effectLst/>
                <a:latin typeface="Consolas" panose="020B0609020204030204" pitchFamily="49" charset="0"/>
              </a:rPr>
              <a:t>	</a:t>
            </a:r>
            <a:endParaRPr lang="en-US" dirty="0"/>
          </a:p>
        </p:txBody>
      </p:sp>
      <p:sp>
        <p:nvSpPr>
          <p:cNvPr id="5" name="Content Placeholder 4">
            <a:extLst>
              <a:ext uri="{FF2B5EF4-FFF2-40B4-BE49-F238E27FC236}">
                <a16:creationId xmlns:a16="http://schemas.microsoft.com/office/drawing/2014/main" id="{86FCC4D0-6480-2800-CF11-D926EC4D2B7F}"/>
              </a:ext>
            </a:extLst>
          </p:cNvPr>
          <p:cNvSpPr>
            <a:spLocks noGrp="1"/>
          </p:cNvSpPr>
          <p:nvPr>
            <p:ph sz="half" idx="2"/>
          </p:nvPr>
        </p:nvSpPr>
        <p:spPr/>
        <p:txBody>
          <a:bodyPr>
            <a:normAutofit/>
          </a:bodyPr>
          <a:lstStyle/>
          <a:p>
            <a:pPr>
              <a:lnSpc>
                <a:spcPct val="150000"/>
              </a:lnSpc>
            </a:pPr>
            <a:r>
              <a:rPr lang="en-US" sz="1600" dirty="0"/>
              <a:t>Open the </a:t>
            </a:r>
            <a:r>
              <a:rPr lang="en-US" sz="1600" i="1" dirty="0"/>
              <a:t>setup.py </a:t>
            </a:r>
            <a:r>
              <a:rPr lang="en-US" sz="1600" dirty="0"/>
              <a:t>file</a:t>
            </a:r>
            <a:endParaRPr lang="en-GB" sz="1600" dirty="0"/>
          </a:p>
          <a:p>
            <a:pPr>
              <a:lnSpc>
                <a:spcPct val="150000"/>
              </a:lnSpc>
            </a:pPr>
            <a:r>
              <a:rPr lang="en-GB" sz="1600" dirty="0"/>
              <a:t>Verify that the entry points are added correctly, if not add them yourself.</a:t>
            </a:r>
          </a:p>
          <a:p>
            <a:pPr>
              <a:lnSpc>
                <a:spcPct val="150000"/>
              </a:lnSpc>
            </a:pPr>
            <a:endParaRPr lang="en-GB" sz="1600" dirty="0"/>
          </a:p>
          <a:p>
            <a:pPr>
              <a:lnSpc>
                <a:spcPct val="150000"/>
              </a:lnSpc>
            </a:pPr>
            <a:endParaRPr lang="en-GB" sz="1600" dirty="0"/>
          </a:p>
          <a:p>
            <a:pPr>
              <a:lnSpc>
                <a:spcPct val="150000"/>
              </a:lnSpc>
            </a:pPr>
            <a:endParaRPr lang="en-GB" sz="1600" dirty="0"/>
          </a:p>
          <a:p>
            <a:pPr marL="0" indent="0">
              <a:lnSpc>
                <a:spcPct val="150000"/>
              </a:lnSpc>
              <a:buNone/>
            </a:pPr>
            <a:r>
              <a:rPr lang="en-GB" sz="1600" dirty="0"/>
              <a:t>An entry point is the name of the python scripts that are available to run from with the package, and are shown in the list when you type</a:t>
            </a:r>
          </a:p>
        </p:txBody>
      </p:sp>
      <p:sp>
        <p:nvSpPr>
          <p:cNvPr id="4" name="Slide Number Placeholder 3">
            <a:extLst>
              <a:ext uri="{FF2B5EF4-FFF2-40B4-BE49-F238E27FC236}">
                <a16:creationId xmlns:a16="http://schemas.microsoft.com/office/drawing/2014/main" id="{6FBF17EF-64A2-A91B-B93C-CEDA44C9CE39}"/>
              </a:ext>
            </a:extLst>
          </p:cNvPr>
          <p:cNvSpPr>
            <a:spLocks noGrp="1"/>
          </p:cNvSpPr>
          <p:nvPr>
            <p:ph type="sldNum" sz="quarter" idx="12"/>
          </p:nvPr>
        </p:nvSpPr>
        <p:spPr/>
        <p:txBody>
          <a:bodyPr/>
          <a:lstStyle/>
          <a:p>
            <a:fld id="{E33F180C-7AC5-428A-9DBB-8DF57BA31570}" type="slidenum">
              <a:rPr lang="en-GB" smtClean="0"/>
              <a:t>42</a:t>
            </a:fld>
            <a:endParaRPr lang="en-GB"/>
          </a:p>
        </p:txBody>
      </p:sp>
      <p:sp>
        <p:nvSpPr>
          <p:cNvPr id="2" name="Title 1">
            <a:extLst>
              <a:ext uri="{FF2B5EF4-FFF2-40B4-BE49-F238E27FC236}">
                <a16:creationId xmlns:a16="http://schemas.microsoft.com/office/drawing/2014/main" id="{D9AD1F72-A111-AAF7-8247-DBBB1A833C60}"/>
              </a:ext>
            </a:extLst>
          </p:cNvPr>
          <p:cNvSpPr>
            <a:spLocks noGrp="1"/>
          </p:cNvSpPr>
          <p:nvPr>
            <p:ph type="title"/>
          </p:nvPr>
        </p:nvSpPr>
        <p:spPr/>
        <p:txBody>
          <a:bodyPr/>
          <a:lstStyle/>
          <a:p>
            <a:r>
              <a:rPr lang="en-US" dirty="0"/>
              <a:t>Add dependencies</a:t>
            </a:r>
          </a:p>
        </p:txBody>
      </p:sp>
      <p:sp>
        <p:nvSpPr>
          <p:cNvPr id="6" name="Rectangle 3">
            <a:extLst>
              <a:ext uri="{FF2B5EF4-FFF2-40B4-BE49-F238E27FC236}">
                <a16:creationId xmlns:a16="http://schemas.microsoft.com/office/drawing/2014/main" id="{CC0110A8-D940-8F82-962B-A109F52E4460}"/>
              </a:ext>
            </a:extLst>
          </p:cNvPr>
          <p:cNvSpPr>
            <a:spLocks noChangeArrowheads="1"/>
          </p:cNvSpPr>
          <p:nvPr/>
        </p:nvSpPr>
        <p:spPr bwMode="auto">
          <a:xfrm>
            <a:off x="838200" y="3784578"/>
            <a:ext cx="5105400" cy="433432"/>
          </a:xfrm>
          <a:prstGeom prst="rect">
            <a:avLst/>
          </a:prstGeom>
          <a:solidFill>
            <a:schemeClr val="tx2">
              <a:lumMod val="50000"/>
            </a:schemeClr>
          </a:solidFill>
          <a:ln>
            <a:noFill/>
          </a:ln>
          <a:effectLst/>
        </p:spPr>
        <p:txBody>
          <a:bodyPr vert="horz" wrap="square" lIns="0" tIns="0" rIns="0" bIns="63480" numCol="1" anchor="ctr" anchorCtr="0" compatLnSpc="1">
            <a:prstTxWarp prst="textNoShape">
              <a:avLst/>
            </a:prstTxWarp>
            <a:spAutoFit/>
          </a:bodyPr>
          <a:lstStyle/>
          <a:p>
            <a:pPr marL="0" indent="0">
              <a:buNone/>
            </a:pPr>
            <a:r>
              <a:rPr lang="en-US" sz="1200" b="0" dirty="0">
                <a:solidFill>
                  <a:srgbClr val="808080"/>
                </a:solidFill>
                <a:effectLst/>
                <a:latin typeface="Consolas" panose="020B0609020204030204" pitchFamily="49" charset="0"/>
              </a:rPr>
              <a:t>&lt;</a:t>
            </a:r>
            <a:r>
              <a:rPr lang="en-US" sz="1200" b="0" dirty="0" err="1">
                <a:solidFill>
                  <a:srgbClr val="569CD6"/>
                </a:solidFill>
                <a:effectLst/>
                <a:latin typeface="Consolas" panose="020B0609020204030204" pitchFamily="49" charset="0"/>
              </a:rPr>
              <a:t>exec_depend</a:t>
            </a:r>
            <a:r>
              <a:rPr lang="en-US" sz="1200" b="0" dirty="0">
                <a:solidFill>
                  <a:srgbClr val="808080"/>
                </a:solidFill>
                <a:effectLst/>
                <a:latin typeface="Consolas" panose="020B0609020204030204" pitchFamily="49" charset="0"/>
              </a:rPr>
              <a:t>&gt;</a:t>
            </a:r>
            <a:r>
              <a:rPr lang="en-US" sz="1200" b="0" dirty="0" err="1">
                <a:solidFill>
                  <a:srgbClr val="CCCCCC"/>
                </a:solidFill>
                <a:effectLst/>
                <a:latin typeface="Consolas" panose="020B0609020204030204" pitchFamily="49" charset="0"/>
              </a:rPr>
              <a:t>rclpy</a:t>
            </a:r>
            <a:r>
              <a:rPr lang="en-US" sz="1200" b="0" dirty="0">
                <a:solidFill>
                  <a:srgbClr val="808080"/>
                </a:solidFill>
                <a:effectLst/>
                <a:latin typeface="Consolas" panose="020B0609020204030204" pitchFamily="49" charset="0"/>
              </a:rPr>
              <a:t>&lt;/</a:t>
            </a:r>
            <a:r>
              <a:rPr lang="en-US" sz="1200" b="0" dirty="0" err="1">
                <a:solidFill>
                  <a:srgbClr val="569CD6"/>
                </a:solidFill>
                <a:effectLst/>
                <a:latin typeface="Consolas" panose="020B0609020204030204" pitchFamily="49" charset="0"/>
              </a:rPr>
              <a:t>exec_depend</a:t>
            </a:r>
            <a:r>
              <a:rPr lang="en-US" sz="1200" b="0" dirty="0">
                <a:solidFill>
                  <a:srgbClr val="808080"/>
                </a:solidFill>
                <a:effectLst/>
                <a:latin typeface="Consolas" panose="020B0609020204030204" pitchFamily="49" charset="0"/>
              </a:rPr>
              <a:t>&gt;</a:t>
            </a:r>
            <a:endParaRPr lang="en-US" sz="1200" b="0" dirty="0">
              <a:solidFill>
                <a:srgbClr val="CCCCCC"/>
              </a:solidFill>
              <a:effectLst/>
              <a:latin typeface="Consolas" panose="020B0609020204030204" pitchFamily="49" charset="0"/>
            </a:endParaRPr>
          </a:p>
          <a:p>
            <a:pPr marL="0" indent="0">
              <a:buNone/>
            </a:pPr>
            <a:r>
              <a:rPr lang="en-US" sz="1200" b="0" dirty="0">
                <a:solidFill>
                  <a:srgbClr val="808080"/>
                </a:solidFill>
                <a:effectLst/>
                <a:latin typeface="Consolas" panose="020B0609020204030204" pitchFamily="49" charset="0"/>
              </a:rPr>
              <a:t>&lt;</a:t>
            </a:r>
            <a:r>
              <a:rPr lang="en-US" sz="1200" b="0" dirty="0" err="1">
                <a:solidFill>
                  <a:srgbClr val="569CD6"/>
                </a:solidFill>
                <a:effectLst/>
                <a:latin typeface="Consolas" panose="020B0609020204030204" pitchFamily="49" charset="0"/>
              </a:rPr>
              <a:t>exec_depend</a:t>
            </a:r>
            <a:r>
              <a:rPr lang="en-US" sz="1200" b="0" dirty="0">
                <a:solidFill>
                  <a:srgbClr val="808080"/>
                </a:solidFill>
                <a:effectLst/>
                <a:latin typeface="Consolas" panose="020B0609020204030204" pitchFamily="49" charset="0"/>
              </a:rPr>
              <a:t>&gt;</a:t>
            </a:r>
            <a:r>
              <a:rPr lang="en-US" sz="1200" b="0" dirty="0">
                <a:solidFill>
                  <a:srgbClr val="CCCCCC"/>
                </a:solidFill>
                <a:effectLst/>
                <a:latin typeface="Consolas" panose="020B0609020204030204" pitchFamily="49" charset="0"/>
              </a:rPr>
              <a:t>std_msgs</a:t>
            </a:r>
            <a:r>
              <a:rPr lang="en-US" sz="1200" b="0" dirty="0">
                <a:solidFill>
                  <a:srgbClr val="808080"/>
                </a:solidFill>
                <a:effectLst/>
                <a:latin typeface="Consolas" panose="020B0609020204030204" pitchFamily="49" charset="0"/>
              </a:rPr>
              <a:t>&lt;/</a:t>
            </a:r>
            <a:r>
              <a:rPr lang="en-US" sz="1200" b="0" dirty="0" err="1">
                <a:solidFill>
                  <a:srgbClr val="569CD6"/>
                </a:solidFill>
                <a:effectLst/>
                <a:latin typeface="Consolas" panose="020B0609020204030204" pitchFamily="49" charset="0"/>
              </a:rPr>
              <a:t>exec_depend</a:t>
            </a:r>
            <a:r>
              <a:rPr lang="en-US" sz="1200" b="0" dirty="0">
                <a:solidFill>
                  <a:srgbClr val="808080"/>
                </a:solidFill>
                <a:effectLst/>
                <a:latin typeface="Consolas" panose="020B0609020204030204" pitchFamily="49" charset="0"/>
              </a:rPr>
              <a:t>&gt;</a:t>
            </a:r>
            <a:endParaRPr lang="en-US" sz="1200" b="0" dirty="0">
              <a:solidFill>
                <a:srgbClr val="CCCCCC"/>
              </a:solidFill>
              <a:effectLst/>
              <a:latin typeface="Consolas" panose="020B0609020204030204" pitchFamily="49" charset="0"/>
            </a:endParaRPr>
          </a:p>
        </p:txBody>
      </p:sp>
      <p:sp>
        <p:nvSpPr>
          <p:cNvPr id="7" name="Rectangle 3">
            <a:extLst>
              <a:ext uri="{FF2B5EF4-FFF2-40B4-BE49-F238E27FC236}">
                <a16:creationId xmlns:a16="http://schemas.microsoft.com/office/drawing/2014/main" id="{E6EB38DF-FDBA-F07D-B894-2B924F19757F}"/>
              </a:ext>
            </a:extLst>
          </p:cNvPr>
          <p:cNvSpPr>
            <a:spLocks noChangeArrowheads="1"/>
          </p:cNvSpPr>
          <p:nvPr/>
        </p:nvSpPr>
        <p:spPr bwMode="auto">
          <a:xfrm>
            <a:off x="6210300" y="3520403"/>
            <a:ext cx="5105400" cy="961782"/>
          </a:xfrm>
          <a:prstGeom prst="rect">
            <a:avLst/>
          </a:prstGeom>
          <a:solidFill>
            <a:schemeClr val="tx2">
              <a:lumMod val="50000"/>
            </a:schemeClr>
          </a:solidFill>
          <a:ln>
            <a:noFill/>
          </a:ln>
          <a:effectLst/>
        </p:spPr>
        <p:txBody>
          <a:bodyPr vert="horz" wrap="square" lIns="0" tIns="0" rIns="0" bIns="63480" numCol="1" anchor="ctr" anchorCtr="0" compatLnSpc="1">
            <a:prstTxWarp prst="textNoShape">
              <a:avLst/>
            </a:prstTxWarp>
            <a:spAutoFit/>
          </a:bodyPr>
          <a:lstStyle/>
          <a:p>
            <a:pPr>
              <a:lnSpc>
                <a:spcPts val="1425"/>
              </a:lnSpc>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entry_points</a:t>
            </a:r>
            <a:r>
              <a:rPr lang="en-GB" sz="1200" b="0" dirty="0">
                <a:solidFill>
                  <a:srgbClr val="D4D4D4"/>
                </a:solidFill>
                <a:effectLst/>
                <a:latin typeface="Consolas" panose="020B0609020204030204" pitchFamily="49" charset="0"/>
              </a:rPr>
              <a:t>={</a:t>
            </a:r>
          </a:p>
          <a:p>
            <a:pPr>
              <a:lnSpc>
                <a:spcPts val="1425"/>
              </a:lnSpc>
            </a:pPr>
            <a:r>
              <a:rPr lang="en-GB" sz="1200" b="0" dirty="0">
                <a:solidFill>
                  <a:srgbClr val="D4D4D4"/>
                </a:solidFill>
                <a:effectLst/>
                <a:latin typeface="Consolas" panose="020B0609020204030204" pitchFamily="49" charset="0"/>
              </a:rPr>
              <a:t>        </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console_scripts</a:t>
            </a:r>
            <a:r>
              <a:rPr lang="en-GB" sz="1200" b="0" dirty="0">
                <a:solidFill>
                  <a:srgbClr val="CE9178"/>
                </a:solidFill>
                <a:effectLst/>
                <a:latin typeface="Consolas" panose="020B0609020204030204" pitchFamily="49" charset="0"/>
              </a:rPr>
              <a:t>'</a:t>
            </a:r>
            <a:r>
              <a:rPr lang="en-GB" sz="1200" b="0" dirty="0">
                <a:solidFill>
                  <a:srgbClr val="D4D4D4"/>
                </a:solidFill>
                <a:effectLst/>
                <a:latin typeface="Consolas" panose="020B0609020204030204" pitchFamily="49" charset="0"/>
              </a:rPr>
              <a:t>: [</a:t>
            </a:r>
          </a:p>
          <a:p>
            <a:pPr>
              <a:lnSpc>
                <a:spcPts val="1425"/>
              </a:lnSpc>
            </a:pPr>
            <a:r>
              <a:rPr lang="en-GB" sz="1200" b="0" dirty="0">
                <a:solidFill>
                  <a:srgbClr val="D4D4D4"/>
                </a:solidFill>
                <a:effectLst/>
                <a:latin typeface="Consolas" panose="020B0609020204030204" pitchFamily="49" charset="0"/>
              </a:rPr>
              <a:t>            </a:t>
            </a:r>
            <a:r>
              <a:rPr lang="en-GB" sz="1200" b="0" dirty="0">
                <a:solidFill>
                  <a:srgbClr val="CE9178"/>
                </a:solidFill>
                <a:effectLst/>
                <a:latin typeface="Consolas" panose="020B0609020204030204" pitchFamily="49" charset="0"/>
              </a:rPr>
              <a:t>'talker = </a:t>
            </a:r>
            <a:r>
              <a:rPr lang="en-GB" sz="1200" b="0" dirty="0" err="1">
                <a:solidFill>
                  <a:srgbClr val="CE9178"/>
                </a:solidFill>
                <a:effectLst/>
                <a:latin typeface="Consolas" panose="020B0609020204030204" pitchFamily="49" charset="0"/>
              </a:rPr>
              <a:t>basic_comms.talker:main</a:t>
            </a:r>
            <a:r>
              <a:rPr lang="en-GB" sz="1200" b="0" dirty="0">
                <a:solidFill>
                  <a:srgbClr val="CE9178"/>
                </a:solidFill>
                <a:effectLst/>
                <a:latin typeface="Consolas" panose="020B0609020204030204" pitchFamily="49" charset="0"/>
              </a:rPr>
              <a:t>’</a:t>
            </a:r>
          </a:p>
          <a:p>
            <a:pPr>
              <a:lnSpc>
                <a:spcPts val="1425"/>
              </a:lnSpc>
            </a:pPr>
            <a:r>
              <a:rPr lang="en-GB" sz="1200" b="0" dirty="0">
                <a:solidFill>
                  <a:srgbClr val="D4D4D4"/>
                </a:solidFill>
                <a:effectLst/>
                <a:latin typeface="Consolas" panose="020B0609020204030204" pitchFamily="49" charset="0"/>
              </a:rPr>
              <a:t>        ],</a:t>
            </a:r>
          </a:p>
          <a:p>
            <a:pPr>
              <a:lnSpc>
                <a:spcPts val="1425"/>
              </a:lnSpc>
            </a:pPr>
            <a:r>
              <a:rPr lang="en-GB" sz="1200" b="0" dirty="0">
                <a:solidFill>
                  <a:srgbClr val="D4D4D4"/>
                </a:solidFill>
                <a:effectLst/>
                <a:latin typeface="Consolas" panose="020B0609020204030204" pitchFamily="49" charset="0"/>
              </a:rPr>
              <a:t>    },</a:t>
            </a:r>
          </a:p>
        </p:txBody>
      </p:sp>
      <p:sp>
        <p:nvSpPr>
          <p:cNvPr id="8" name="Rectangle 3">
            <a:extLst>
              <a:ext uri="{FF2B5EF4-FFF2-40B4-BE49-F238E27FC236}">
                <a16:creationId xmlns:a16="http://schemas.microsoft.com/office/drawing/2014/main" id="{C527F2AC-4EAF-68AD-29F8-4D04D6A0745F}"/>
              </a:ext>
            </a:extLst>
          </p:cNvPr>
          <p:cNvSpPr>
            <a:spLocks noChangeArrowheads="1"/>
          </p:cNvSpPr>
          <p:nvPr/>
        </p:nvSpPr>
        <p:spPr bwMode="auto">
          <a:xfrm>
            <a:off x="6172200" y="6176963"/>
            <a:ext cx="5181600" cy="312501"/>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indent="0">
              <a:lnSpc>
                <a:spcPct val="150000"/>
              </a:lnSpc>
              <a:buNone/>
            </a:pPr>
            <a:r>
              <a:rPr lang="en-GB" sz="1200" dirty="0">
                <a:latin typeface="Consolas" panose="020B0609020204030204" pitchFamily="49" charset="0"/>
              </a:rPr>
              <a:t> $ ros2 run &lt;</a:t>
            </a:r>
            <a:r>
              <a:rPr lang="en-GB" sz="1200" dirty="0" err="1">
                <a:latin typeface="Consolas" panose="020B0609020204030204" pitchFamily="49" charset="0"/>
              </a:rPr>
              <a:t>my_py_pkg</a:t>
            </a:r>
            <a:r>
              <a:rPr lang="en-GB" sz="1200" dirty="0">
                <a:latin typeface="Consolas" panose="020B0609020204030204" pitchFamily="49" charset="0"/>
              </a:rPr>
              <a:t>&gt;  &lt;executable (</a:t>
            </a:r>
            <a:r>
              <a:rPr lang="en-GB" sz="1200" dirty="0" err="1">
                <a:latin typeface="Consolas" panose="020B0609020204030204" pitchFamily="49" charset="0"/>
              </a:rPr>
              <a:t>entry_point</a:t>
            </a:r>
            <a:r>
              <a:rPr lang="en-GB" sz="1200" dirty="0">
                <a:latin typeface="Consolas" panose="020B0609020204030204" pitchFamily="49" charset="0"/>
              </a:rPr>
              <a:t>)&gt;</a:t>
            </a:r>
            <a:endParaRPr lang="en-US" sz="1200" dirty="0">
              <a:latin typeface="Consolas" panose="020B0609020204030204" pitchFamily="49" charset="0"/>
            </a:endParaRPr>
          </a:p>
        </p:txBody>
      </p:sp>
    </p:spTree>
    <p:extLst>
      <p:ext uri="{BB962C8B-B14F-4D97-AF65-F5344CB8AC3E}">
        <p14:creationId xmlns:p14="http://schemas.microsoft.com/office/powerpoint/2010/main" val="1813447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9EE120-7AB6-7B20-FEC7-412CD1B19023}"/>
              </a:ext>
            </a:extLst>
          </p:cNvPr>
          <p:cNvSpPr>
            <a:spLocks noGrp="1"/>
          </p:cNvSpPr>
          <p:nvPr>
            <p:ph sz="half" idx="1"/>
          </p:nvPr>
        </p:nvSpPr>
        <p:spPr/>
        <p:txBody>
          <a:bodyPr>
            <a:normAutofit/>
          </a:bodyPr>
          <a:lstStyle/>
          <a:p>
            <a:r>
              <a:rPr lang="en-US" sz="1800" dirty="0">
                <a:latin typeface="Nexa-Bold" panose="01000000000000000000" pitchFamily="2" charset="0"/>
              </a:rPr>
              <a:t>Running the node</a:t>
            </a:r>
          </a:p>
          <a:p>
            <a:endParaRPr lang="en-US" sz="1800" dirty="0"/>
          </a:p>
          <a:p>
            <a:r>
              <a:rPr lang="en-US" sz="1800" dirty="0"/>
              <a:t>Open a terminal and build your package</a:t>
            </a:r>
          </a:p>
          <a:p>
            <a:endParaRPr lang="en-US" sz="1800" dirty="0"/>
          </a:p>
          <a:p>
            <a:endParaRPr lang="en-US" sz="1800" dirty="0"/>
          </a:p>
          <a:p>
            <a:endParaRPr lang="en-US" sz="1800" dirty="0"/>
          </a:p>
          <a:p>
            <a:r>
              <a:rPr lang="en-US" sz="1800" dirty="0"/>
              <a:t>Open a new terminal and run the node</a:t>
            </a:r>
          </a:p>
          <a:p>
            <a:endParaRPr lang="en-US" sz="1800" dirty="0"/>
          </a:p>
          <a:p>
            <a:endParaRPr lang="en-US" sz="1800" dirty="0"/>
          </a:p>
          <a:p>
            <a:r>
              <a:rPr lang="en-US" sz="1800" dirty="0"/>
              <a:t>To visualize the output of the node, open another terminal and use the command “echo” as follows</a:t>
            </a:r>
          </a:p>
        </p:txBody>
      </p:sp>
      <p:pic>
        <p:nvPicPr>
          <p:cNvPr id="7" name="Content Placeholder 6">
            <a:extLst>
              <a:ext uri="{FF2B5EF4-FFF2-40B4-BE49-F238E27FC236}">
                <a16:creationId xmlns:a16="http://schemas.microsoft.com/office/drawing/2014/main" id="{DC6347DD-E382-EF1C-AE08-B4AB87E8A01C}"/>
              </a:ext>
            </a:extLst>
          </p:cNvPr>
          <p:cNvPicPr>
            <a:picLocks noGrp="1" noChangeAspect="1"/>
          </p:cNvPicPr>
          <p:nvPr>
            <p:ph sz="half" idx="2"/>
          </p:nvPr>
        </p:nvPicPr>
        <p:blipFill>
          <a:blip r:embed="rId2"/>
          <a:stretch>
            <a:fillRect/>
          </a:stretch>
        </p:blipFill>
        <p:spPr>
          <a:xfrm>
            <a:off x="6172202" y="3307532"/>
            <a:ext cx="5181600" cy="1545964"/>
          </a:xfrm>
        </p:spPr>
      </p:pic>
      <p:sp>
        <p:nvSpPr>
          <p:cNvPr id="3" name="Slide Number Placeholder 2">
            <a:extLst>
              <a:ext uri="{FF2B5EF4-FFF2-40B4-BE49-F238E27FC236}">
                <a16:creationId xmlns:a16="http://schemas.microsoft.com/office/drawing/2014/main" id="{C6B2CC20-930E-8717-2D5B-3393A134AD1E}"/>
              </a:ext>
            </a:extLst>
          </p:cNvPr>
          <p:cNvSpPr>
            <a:spLocks noGrp="1"/>
          </p:cNvSpPr>
          <p:nvPr>
            <p:ph type="sldNum" sz="quarter" idx="12"/>
          </p:nvPr>
        </p:nvSpPr>
        <p:spPr/>
        <p:txBody>
          <a:bodyPr/>
          <a:lstStyle/>
          <a:p>
            <a:fld id="{E33F180C-7AC5-428A-9DBB-8DF57BA31570}" type="slidenum">
              <a:rPr lang="en-GB" smtClean="0"/>
              <a:pPr/>
              <a:t>43</a:t>
            </a:fld>
            <a:endParaRPr lang="en-GB"/>
          </a:p>
        </p:txBody>
      </p:sp>
      <p:sp>
        <p:nvSpPr>
          <p:cNvPr id="4" name="Title 3">
            <a:extLst>
              <a:ext uri="{FF2B5EF4-FFF2-40B4-BE49-F238E27FC236}">
                <a16:creationId xmlns:a16="http://schemas.microsoft.com/office/drawing/2014/main" id="{C49EC9FA-5926-A86F-FE5A-36A592CF66ED}"/>
              </a:ext>
            </a:extLst>
          </p:cNvPr>
          <p:cNvSpPr>
            <a:spLocks noGrp="1"/>
          </p:cNvSpPr>
          <p:nvPr>
            <p:ph type="title"/>
          </p:nvPr>
        </p:nvSpPr>
        <p:spPr/>
        <p:txBody>
          <a:bodyPr/>
          <a:lstStyle/>
          <a:p>
            <a:r>
              <a:rPr lang="en-GB" dirty="0"/>
              <a:t>ROS Exercise 1 – Running the node</a:t>
            </a:r>
          </a:p>
        </p:txBody>
      </p:sp>
      <p:sp>
        <p:nvSpPr>
          <p:cNvPr id="8" name="Rectangle 3">
            <a:extLst>
              <a:ext uri="{FF2B5EF4-FFF2-40B4-BE49-F238E27FC236}">
                <a16:creationId xmlns:a16="http://schemas.microsoft.com/office/drawing/2014/main" id="{01E25656-E73B-9CF5-FC6E-49641B602F08}"/>
              </a:ext>
            </a:extLst>
          </p:cNvPr>
          <p:cNvSpPr>
            <a:spLocks noChangeArrowheads="1"/>
          </p:cNvSpPr>
          <p:nvPr/>
        </p:nvSpPr>
        <p:spPr bwMode="auto">
          <a:xfrm>
            <a:off x="838198" y="2965189"/>
            <a:ext cx="5105400" cy="802764"/>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600" dirty="0">
                <a:solidFill>
                  <a:srgbClr val="333333"/>
                </a:solidFill>
                <a:latin typeface="Consolas" panose="020B0609020204030204" pitchFamily="49" charset="0"/>
              </a:rPr>
              <a:t>$ cd ~/ros2_ws </a:t>
            </a:r>
          </a:p>
          <a:p>
            <a:pPr marR="0" lvl="0" indent="273050" defTabSz="914400" rtl="0" eaLnBrk="0" fontAlgn="base" latinLnBrk="0" hangingPunct="0">
              <a:lnSpc>
                <a:spcPct val="100000"/>
              </a:lnSpc>
              <a:spcBef>
                <a:spcPct val="0"/>
              </a:spcBef>
              <a:spcAft>
                <a:spcPct val="0"/>
              </a:spcAft>
              <a:buClrTx/>
              <a:buSzTx/>
              <a:buFontTx/>
              <a:buNone/>
              <a:tabLst/>
            </a:pPr>
            <a:r>
              <a:rPr lang="en-US" altLang="en-US" sz="1600" dirty="0">
                <a:solidFill>
                  <a:srgbClr val="333333"/>
                </a:solidFill>
                <a:latin typeface="Consolas" panose="020B0609020204030204" pitchFamily="49" charset="0"/>
              </a:rPr>
              <a:t>$ </a:t>
            </a:r>
            <a:r>
              <a:rPr lang="en-US" altLang="en-US" sz="1600" dirty="0" err="1">
                <a:solidFill>
                  <a:srgbClr val="333333"/>
                </a:solidFill>
                <a:latin typeface="Consolas" panose="020B0609020204030204" pitchFamily="49" charset="0"/>
              </a:rPr>
              <a:t>colcon</a:t>
            </a:r>
            <a:r>
              <a:rPr lang="en-US" altLang="en-US" sz="1600" dirty="0">
                <a:solidFill>
                  <a:srgbClr val="333333"/>
                </a:solidFill>
                <a:latin typeface="Consolas" panose="020B0609020204030204" pitchFamily="49" charset="0"/>
              </a:rPr>
              <a:t> build --</a:t>
            </a:r>
            <a:r>
              <a:rPr lang="en-US" altLang="en-US" sz="1600" dirty="0" err="1">
                <a:solidFill>
                  <a:srgbClr val="333333"/>
                </a:solidFill>
                <a:latin typeface="Consolas" panose="020B0609020204030204" pitchFamily="49" charset="0"/>
              </a:rPr>
              <a:t>symlink</a:t>
            </a:r>
            <a:r>
              <a:rPr lang="en-US" altLang="en-US" sz="1600" dirty="0">
                <a:solidFill>
                  <a:srgbClr val="333333"/>
                </a:solidFill>
                <a:latin typeface="Consolas" panose="020B0609020204030204" pitchFamily="49" charset="0"/>
              </a:rPr>
              <a:t>-install</a:t>
            </a:r>
          </a:p>
          <a:p>
            <a:pPr marR="0" lvl="0" indent="273050"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Consolas" panose="020B0609020204030204" pitchFamily="49" charset="0"/>
              </a:rPr>
              <a:t>$ source install/</a:t>
            </a:r>
            <a:r>
              <a:rPr kumimoji="0" lang="en-US" altLang="en-US" sz="1600" b="0" i="0" u="none" strike="noStrike" cap="none" normalizeH="0" baseline="0" dirty="0" err="1">
                <a:ln>
                  <a:noFill/>
                </a:ln>
                <a:solidFill>
                  <a:srgbClr val="333333"/>
                </a:solidFill>
                <a:effectLst/>
                <a:latin typeface="Consolas" panose="020B0609020204030204" pitchFamily="49" charset="0"/>
              </a:rPr>
              <a:t>setup.bash</a:t>
            </a:r>
            <a:endParaRPr lang="en-US" altLang="en-US" sz="4000" dirty="0">
              <a:latin typeface="Consolas" panose="020B0609020204030204" pitchFamily="49" charset="0"/>
            </a:endParaRPr>
          </a:p>
        </p:txBody>
      </p:sp>
      <p:sp>
        <p:nvSpPr>
          <p:cNvPr id="11" name="Rectangle 3">
            <a:extLst>
              <a:ext uri="{FF2B5EF4-FFF2-40B4-BE49-F238E27FC236}">
                <a16:creationId xmlns:a16="http://schemas.microsoft.com/office/drawing/2014/main" id="{344D5688-6D6D-3474-5336-C9F0BF82CAC8}"/>
              </a:ext>
            </a:extLst>
          </p:cNvPr>
          <p:cNvSpPr>
            <a:spLocks noChangeArrowheads="1"/>
          </p:cNvSpPr>
          <p:nvPr/>
        </p:nvSpPr>
        <p:spPr bwMode="auto">
          <a:xfrm>
            <a:off x="838198" y="4598687"/>
            <a:ext cx="5105400" cy="310321"/>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indent="273050" eaLnBrk="0" fontAlgn="base" hangingPunct="0">
              <a:spcBef>
                <a:spcPct val="0"/>
              </a:spcBef>
              <a:spcAft>
                <a:spcPct val="0"/>
              </a:spcAft>
            </a:pPr>
            <a:r>
              <a:rPr kumimoji="0" lang="en-US" altLang="en-US" sz="1600" b="0" i="0" u="none" strike="noStrike" cap="none" normalizeH="0" baseline="0" dirty="0">
                <a:ln>
                  <a:noFill/>
                </a:ln>
                <a:solidFill>
                  <a:srgbClr val="333333"/>
                </a:solidFill>
                <a:effectLst/>
                <a:latin typeface="Consolas" panose="020B0609020204030204" pitchFamily="49" charset="0"/>
              </a:rPr>
              <a:t>$ ros2 run </a:t>
            </a:r>
            <a:r>
              <a:rPr kumimoji="0" lang="en-US" altLang="en-US" sz="1600" b="0" i="0" u="none" strike="noStrike" cap="none" normalizeH="0" baseline="0" dirty="0" err="1">
                <a:ln>
                  <a:noFill/>
                </a:ln>
                <a:solidFill>
                  <a:srgbClr val="333333"/>
                </a:solidFill>
                <a:effectLst/>
                <a:latin typeface="Consolas" panose="020B0609020204030204" pitchFamily="49" charset="0"/>
              </a:rPr>
              <a:t>basic_comms</a:t>
            </a:r>
            <a:r>
              <a:rPr kumimoji="0" lang="en-US" altLang="en-US" sz="1600" b="0" i="0" u="none" strike="noStrike" cap="none" normalizeH="0" baseline="0" dirty="0">
                <a:ln>
                  <a:noFill/>
                </a:ln>
                <a:solidFill>
                  <a:srgbClr val="333333"/>
                </a:solidFill>
                <a:effectLst/>
                <a:latin typeface="Consolas" panose="020B0609020204030204" pitchFamily="49" charset="0"/>
              </a:rPr>
              <a:t> talker</a:t>
            </a:r>
            <a:endParaRPr kumimoji="0" lang="en-US" altLang="en-US" sz="4000" b="0" i="0" u="none" strike="noStrike" cap="none" normalizeH="0" baseline="0" dirty="0">
              <a:ln>
                <a:noFill/>
              </a:ln>
              <a:solidFill>
                <a:schemeClr val="tx1"/>
              </a:solidFill>
              <a:effectLst/>
              <a:latin typeface="Consolas" panose="020B0609020204030204" pitchFamily="49" charset="0"/>
            </a:endParaRPr>
          </a:p>
        </p:txBody>
      </p:sp>
      <p:sp>
        <p:nvSpPr>
          <p:cNvPr id="12" name="Rectangle 3">
            <a:extLst>
              <a:ext uri="{FF2B5EF4-FFF2-40B4-BE49-F238E27FC236}">
                <a16:creationId xmlns:a16="http://schemas.microsoft.com/office/drawing/2014/main" id="{949E6E1C-D9E0-929A-0116-72D774A70411}"/>
              </a:ext>
            </a:extLst>
          </p:cNvPr>
          <p:cNvSpPr>
            <a:spLocks noChangeArrowheads="1"/>
          </p:cNvSpPr>
          <p:nvPr/>
        </p:nvSpPr>
        <p:spPr bwMode="auto">
          <a:xfrm>
            <a:off x="838198" y="6176963"/>
            <a:ext cx="5105400" cy="310321"/>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600" dirty="0">
                <a:solidFill>
                  <a:srgbClr val="333333"/>
                </a:solidFill>
                <a:latin typeface="Consolas" panose="020B0609020204030204" pitchFamily="49" charset="0"/>
              </a:rPr>
              <a:t>$ ros2 topic echo /chatter</a:t>
            </a:r>
            <a:endParaRPr kumimoji="0" lang="en-US" altLang="en-US" sz="4000" b="0" i="0" u="none" strike="noStrike" cap="none" normalizeH="0" baseline="0" dirty="0">
              <a:ln>
                <a:noFill/>
              </a:ln>
              <a:solidFill>
                <a:schemeClr val="tx1"/>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D6AC13F8-9030-B4BA-E426-5E8D0BF0AC30}"/>
              </a:ext>
            </a:extLst>
          </p:cNvPr>
          <p:cNvSpPr txBox="1"/>
          <p:nvPr/>
        </p:nvSpPr>
        <p:spPr>
          <a:xfrm>
            <a:off x="6172202" y="1651050"/>
            <a:ext cx="4552950" cy="400110"/>
          </a:xfrm>
          <a:prstGeom prst="rect">
            <a:avLst/>
          </a:prstGeom>
          <a:noFill/>
        </p:spPr>
        <p:txBody>
          <a:bodyPr wrap="square">
            <a:spAutoFit/>
          </a:bodyPr>
          <a:lstStyle/>
          <a:p>
            <a:pPr marL="0" indent="0">
              <a:buNone/>
            </a:pPr>
            <a:r>
              <a:rPr lang="en-US" sz="2000" dirty="0">
                <a:solidFill>
                  <a:schemeClr val="bg2">
                    <a:lumMod val="50000"/>
                  </a:schemeClr>
                </a:solidFill>
                <a:latin typeface="Nexa-Bold" panose="01000000000000000000" pitchFamily="2" charset="0"/>
              </a:rPr>
              <a:t>Results</a:t>
            </a:r>
          </a:p>
        </p:txBody>
      </p:sp>
      <p:sp>
        <p:nvSpPr>
          <p:cNvPr id="14" name="TextBox 13">
            <a:extLst>
              <a:ext uri="{FF2B5EF4-FFF2-40B4-BE49-F238E27FC236}">
                <a16:creationId xmlns:a16="http://schemas.microsoft.com/office/drawing/2014/main" id="{1AC21F06-CD22-4983-F41A-D56F196B2D39}"/>
              </a:ext>
            </a:extLst>
          </p:cNvPr>
          <p:cNvSpPr txBox="1"/>
          <p:nvPr/>
        </p:nvSpPr>
        <p:spPr>
          <a:xfrm>
            <a:off x="6096000" y="5079280"/>
            <a:ext cx="5638799" cy="377026"/>
          </a:xfrm>
          <a:prstGeom prst="rect">
            <a:avLst/>
          </a:prstGeom>
          <a:noFill/>
        </p:spPr>
        <p:txBody>
          <a:bodyPr wrap="square">
            <a:spAutoFit/>
          </a:bodyPr>
          <a:lstStyle/>
          <a:p>
            <a:pPr>
              <a:lnSpc>
                <a:spcPct val="150000"/>
              </a:lnSpc>
            </a:pPr>
            <a:r>
              <a:rPr lang="en-US" sz="1400" dirty="0">
                <a:solidFill>
                  <a:schemeClr val="bg2">
                    <a:lumMod val="50000"/>
                  </a:schemeClr>
                </a:solidFill>
                <a:latin typeface="Nexa-Light" panose="01000000000000000000" pitchFamily="2" charset="0"/>
              </a:rPr>
              <a:t>Press “</a:t>
            </a:r>
            <a:r>
              <a:rPr lang="en-US" sz="1400" dirty="0" err="1">
                <a:solidFill>
                  <a:schemeClr val="bg2">
                    <a:lumMod val="50000"/>
                  </a:schemeClr>
                </a:solidFill>
                <a:latin typeface="Nexa-Light" panose="01000000000000000000" pitchFamily="2" charset="0"/>
              </a:rPr>
              <a:t>Ctrl+c</a:t>
            </a:r>
            <a:r>
              <a:rPr lang="en-US" sz="1400" dirty="0">
                <a:solidFill>
                  <a:schemeClr val="bg2">
                    <a:lumMod val="50000"/>
                  </a:schemeClr>
                </a:solidFill>
                <a:latin typeface="Nexa-Light" panose="01000000000000000000" pitchFamily="2" charset="0"/>
              </a:rPr>
              <a:t>” at each open terminal to stop the nodes and ROS </a:t>
            </a:r>
          </a:p>
        </p:txBody>
      </p:sp>
      <p:pic>
        <p:nvPicPr>
          <p:cNvPr id="15" name="Picture 9">
            <a:extLst>
              <a:ext uri="{FF2B5EF4-FFF2-40B4-BE49-F238E27FC236}">
                <a16:creationId xmlns:a16="http://schemas.microsoft.com/office/drawing/2014/main" id="{81561F47-98A3-5934-6714-666357069D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01868" y="2198081"/>
            <a:ext cx="3217463" cy="1019969"/>
          </a:xfrm>
          <a:prstGeom prst="rect">
            <a:avLst/>
          </a:prstGeom>
        </p:spPr>
      </p:pic>
    </p:spTree>
    <p:extLst>
      <p:ext uri="{BB962C8B-B14F-4D97-AF65-F5344CB8AC3E}">
        <p14:creationId xmlns:p14="http://schemas.microsoft.com/office/powerpoint/2010/main" val="3292937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87B02B-4B35-6543-6273-35D3C7281609}"/>
              </a:ext>
            </a:extLst>
          </p:cNvPr>
          <p:cNvSpPr>
            <a:spLocks noGrp="1"/>
          </p:cNvSpPr>
          <p:nvPr>
            <p:ph sz="half" idx="1"/>
          </p:nvPr>
        </p:nvSpPr>
        <p:spPr/>
        <p:txBody>
          <a:bodyPr/>
          <a:lstStyle/>
          <a:p>
            <a:pPr>
              <a:lnSpc>
                <a:spcPct val="150000"/>
              </a:lnSpc>
            </a:pPr>
            <a:r>
              <a:rPr lang="en-US" sz="1800" dirty="0"/>
              <a:t>Launching an executable form a package</a:t>
            </a:r>
          </a:p>
          <a:p>
            <a:pPr>
              <a:lnSpc>
                <a:spcPct val="150000"/>
              </a:lnSpc>
            </a:pPr>
            <a:endParaRPr lang="en-US" sz="1800" dirty="0"/>
          </a:p>
          <a:p>
            <a:pPr>
              <a:lnSpc>
                <a:spcPct val="150000"/>
              </a:lnSpc>
            </a:pPr>
            <a:r>
              <a:rPr lang="en-US" sz="1800" dirty="0"/>
              <a:t>Example: </a:t>
            </a:r>
          </a:p>
          <a:p>
            <a:pPr marL="0" indent="0">
              <a:lnSpc>
                <a:spcPct val="150000"/>
              </a:lnSpc>
              <a:buNone/>
            </a:pPr>
            <a:endParaRPr lang="en-US" sz="1800" dirty="0"/>
          </a:p>
          <a:p>
            <a:pPr>
              <a:lnSpc>
                <a:spcPct val="150000"/>
              </a:lnSpc>
            </a:pPr>
            <a:r>
              <a:rPr lang="en-US" sz="1800" dirty="0"/>
              <a:t>Show all the running nodes</a:t>
            </a:r>
          </a:p>
          <a:p>
            <a:pPr>
              <a:lnSpc>
                <a:spcPct val="150000"/>
              </a:lnSpc>
            </a:pPr>
            <a:endParaRPr lang="en-US" sz="1800" dirty="0"/>
          </a:p>
          <a:p>
            <a:pPr marL="0" indent="0">
              <a:buNone/>
            </a:pPr>
            <a:endParaRPr lang="en-US" dirty="0"/>
          </a:p>
          <a:p>
            <a:endParaRPr lang="en-US" dirty="0"/>
          </a:p>
        </p:txBody>
      </p:sp>
      <p:sp>
        <p:nvSpPr>
          <p:cNvPr id="8" name="Content Placeholder 7">
            <a:extLst>
              <a:ext uri="{FF2B5EF4-FFF2-40B4-BE49-F238E27FC236}">
                <a16:creationId xmlns:a16="http://schemas.microsoft.com/office/drawing/2014/main" id="{EFE6CB03-86D5-C40A-83B2-AC8789065066}"/>
              </a:ext>
            </a:extLst>
          </p:cNvPr>
          <p:cNvSpPr>
            <a:spLocks noGrp="1"/>
          </p:cNvSpPr>
          <p:nvPr>
            <p:ph sz="half" idx="2"/>
          </p:nvPr>
        </p:nvSpPr>
        <p:spPr/>
        <p:txBody>
          <a:bodyPr/>
          <a:lstStyle/>
          <a:p>
            <a:r>
              <a:rPr lang="en-GB" sz="1800" dirty="0"/>
              <a:t>Detailed information of the available nodes</a:t>
            </a:r>
          </a:p>
          <a:p>
            <a:endParaRPr lang="en-GB" dirty="0"/>
          </a:p>
        </p:txBody>
      </p:sp>
      <p:sp>
        <p:nvSpPr>
          <p:cNvPr id="4" name="Slide Number Placeholder 3">
            <a:extLst>
              <a:ext uri="{FF2B5EF4-FFF2-40B4-BE49-F238E27FC236}">
                <a16:creationId xmlns:a16="http://schemas.microsoft.com/office/drawing/2014/main" id="{484F9989-9224-18CC-F7B5-8691C18F9440}"/>
              </a:ext>
            </a:extLst>
          </p:cNvPr>
          <p:cNvSpPr>
            <a:spLocks noGrp="1"/>
          </p:cNvSpPr>
          <p:nvPr>
            <p:ph type="sldNum" sz="quarter" idx="12"/>
          </p:nvPr>
        </p:nvSpPr>
        <p:spPr/>
        <p:txBody>
          <a:bodyPr/>
          <a:lstStyle/>
          <a:p>
            <a:fld id="{E33F180C-7AC5-428A-9DBB-8DF57BA31570}" type="slidenum">
              <a:rPr lang="en-GB" smtClean="0"/>
              <a:t>44</a:t>
            </a:fld>
            <a:endParaRPr lang="en-GB"/>
          </a:p>
        </p:txBody>
      </p:sp>
      <p:sp>
        <p:nvSpPr>
          <p:cNvPr id="5" name="Title 4">
            <a:extLst>
              <a:ext uri="{FF2B5EF4-FFF2-40B4-BE49-F238E27FC236}">
                <a16:creationId xmlns:a16="http://schemas.microsoft.com/office/drawing/2014/main" id="{73A57E06-145C-DFDD-696B-DDB536C8A472}"/>
              </a:ext>
            </a:extLst>
          </p:cNvPr>
          <p:cNvSpPr>
            <a:spLocks noGrp="1"/>
          </p:cNvSpPr>
          <p:nvPr>
            <p:ph type="title"/>
          </p:nvPr>
        </p:nvSpPr>
        <p:spPr/>
        <p:txBody>
          <a:bodyPr/>
          <a:lstStyle/>
          <a:p>
            <a:r>
              <a:rPr lang="en-US" dirty="0"/>
              <a:t>Nodes Command Line</a:t>
            </a:r>
          </a:p>
        </p:txBody>
      </p:sp>
      <p:sp>
        <p:nvSpPr>
          <p:cNvPr id="3" name="Rectangle 2">
            <a:extLst>
              <a:ext uri="{FF2B5EF4-FFF2-40B4-BE49-F238E27FC236}">
                <a16:creationId xmlns:a16="http://schemas.microsoft.com/office/drawing/2014/main" id="{1477A261-F701-AD70-C19E-FD554659CA5D}"/>
              </a:ext>
            </a:extLst>
          </p:cNvPr>
          <p:cNvSpPr/>
          <p:nvPr/>
        </p:nvSpPr>
        <p:spPr>
          <a:xfrm>
            <a:off x="838201" y="2474259"/>
            <a:ext cx="4289612"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rPr>
              <a:t>ros2 run &lt;</a:t>
            </a:r>
            <a:r>
              <a:rPr lang="en-US" sz="1400" dirty="0" err="1">
                <a:solidFill>
                  <a:schemeClr val="tx1"/>
                </a:solidFill>
                <a:latin typeface="Consolas" panose="020B0609020204030204" pitchFamily="49" charset="0"/>
              </a:rPr>
              <a:t>package_name</a:t>
            </a:r>
            <a:r>
              <a:rPr lang="en-US" sz="1400" dirty="0">
                <a:solidFill>
                  <a:schemeClr val="tx1"/>
                </a:solidFill>
                <a:latin typeface="Consolas" panose="020B0609020204030204" pitchFamily="49" charset="0"/>
              </a:rPr>
              <a:t>&gt; &lt;</a:t>
            </a:r>
            <a:r>
              <a:rPr lang="en-US" sz="1400" dirty="0" err="1">
                <a:solidFill>
                  <a:schemeClr val="tx1"/>
                </a:solidFill>
                <a:latin typeface="Consolas" panose="020B0609020204030204" pitchFamily="49" charset="0"/>
              </a:rPr>
              <a:t>executable_name</a:t>
            </a:r>
            <a:r>
              <a:rPr lang="en-US" sz="1400" dirty="0">
                <a:solidFill>
                  <a:schemeClr val="tx1"/>
                </a:solidFill>
                <a:latin typeface="Consolas" panose="020B0609020204030204" pitchFamily="49" charset="0"/>
              </a:rPr>
              <a:t>&gt;</a:t>
            </a:r>
          </a:p>
        </p:txBody>
      </p:sp>
      <p:sp>
        <p:nvSpPr>
          <p:cNvPr id="6" name="Rectangle 5">
            <a:extLst>
              <a:ext uri="{FF2B5EF4-FFF2-40B4-BE49-F238E27FC236}">
                <a16:creationId xmlns:a16="http://schemas.microsoft.com/office/drawing/2014/main" id="{CDF7E5DD-6535-3325-AB04-92C5F29066C3}"/>
              </a:ext>
            </a:extLst>
          </p:cNvPr>
          <p:cNvSpPr/>
          <p:nvPr/>
        </p:nvSpPr>
        <p:spPr>
          <a:xfrm>
            <a:off x="838201" y="4585906"/>
            <a:ext cx="4289612"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Consolas" panose="020B0609020204030204" pitchFamily="49" charset="0"/>
              </a:rPr>
              <a:t>ros2 node list</a:t>
            </a:r>
          </a:p>
        </p:txBody>
      </p:sp>
      <p:sp>
        <p:nvSpPr>
          <p:cNvPr id="7" name="Rectangle 6">
            <a:extLst>
              <a:ext uri="{FF2B5EF4-FFF2-40B4-BE49-F238E27FC236}">
                <a16:creationId xmlns:a16="http://schemas.microsoft.com/office/drawing/2014/main" id="{D5D9A84D-6330-A08D-0A25-375E2E5446D2}"/>
              </a:ext>
            </a:extLst>
          </p:cNvPr>
          <p:cNvSpPr/>
          <p:nvPr/>
        </p:nvSpPr>
        <p:spPr>
          <a:xfrm>
            <a:off x="6465794" y="2428446"/>
            <a:ext cx="4289612"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Consolas" panose="020B0609020204030204" pitchFamily="49" charset="0"/>
              </a:rPr>
              <a:t>ros2 node info &lt;</a:t>
            </a:r>
            <a:r>
              <a:rPr lang="en-US" sz="1400" dirty="0" err="1">
                <a:solidFill>
                  <a:schemeClr val="tx1"/>
                </a:solidFill>
                <a:latin typeface="Consolas" panose="020B0609020204030204" pitchFamily="49" charset="0"/>
              </a:rPr>
              <a:t>node_name</a:t>
            </a:r>
            <a:r>
              <a:rPr lang="en-US" sz="1400" dirty="0">
                <a:solidFill>
                  <a:schemeClr val="tx1"/>
                </a:solidFill>
                <a:latin typeface="Consolas" panose="020B0609020204030204" pitchFamily="49" charset="0"/>
              </a:rPr>
              <a:t>&gt;</a:t>
            </a:r>
          </a:p>
        </p:txBody>
      </p:sp>
      <p:pic>
        <p:nvPicPr>
          <p:cNvPr id="10" name="Picture 9">
            <a:extLst>
              <a:ext uri="{FF2B5EF4-FFF2-40B4-BE49-F238E27FC236}">
                <a16:creationId xmlns:a16="http://schemas.microsoft.com/office/drawing/2014/main" id="{09A13817-5DC1-C8D9-2702-E3214F1483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199" y="2976999"/>
            <a:ext cx="4774371" cy="820706"/>
          </a:xfrm>
          <a:prstGeom prst="rect">
            <a:avLst/>
          </a:prstGeom>
        </p:spPr>
      </p:pic>
      <p:pic>
        <p:nvPicPr>
          <p:cNvPr id="12" name="Picture 11">
            <a:extLst>
              <a:ext uri="{FF2B5EF4-FFF2-40B4-BE49-F238E27FC236}">
                <a16:creationId xmlns:a16="http://schemas.microsoft.com/office/drawing/2014/main" id="{AB4FCC61-B322-C161-E8C8-2164D9AA1D97}"/>
              </a:ext>
            </a:extLst>
          </p:cNvPr>
          <p:cNvPicPr>
            <a:picLocks noChangeAspect="1"/>
          </p:cNvPicPr>
          <p:nvPr/>
        </p:nvPicPr>
        <p:blipFill>
          <a:blip r:embed="rId3"/>
          <a:stretch>
            <a:fillRect/>
          </a:stretch>
        </p:blipFill>
        <p:spPr>
          <a:xfrm>
            <a:off x="838199" y="5278092"/>
            <a:ext cx="4774371" cy="593222"/>
          </a:xfrm>
          <a:prstGeom prst="rect">
            <a:avLst/>
          </a:prstGeom>
        </p:spPr>
      </p:pic>
      <p:pic>
        <p:nvPicPr>
          <p:cNvPr id="14" name="Picture 13">
            <a:extLst>
              <a:ext uri="{FF2B5EF4-FFF2-40B4-BE49-F238E27FC236}">
                <a16:creationId xmlns:a16="http://schemas.microsoft.com/office/drawing/2014/main" id="{97FE37CE-9356-9285-64C6-A5BAE1E8DBE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386236" y="3182564"/>
            <a:ext cx="4753527" cy="3006285"/>
          </a:xfrm>
          <a:prstGeom prst="rect">
            <a:avLst/>
          </a:prstGeom>
        </p:spPr>
      </p:pic>
    </p:spTree>
    <p:extLst>
      <p:ext uri="{BB962C8B-B14F-4D97-AF65-F5344CB8AC3E}">
        <p14:creationId xmlns:p14="http://schemas.microsoft.com/office/powerpoint/2010/main" val="32100183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2A0DA4-A1BE-8A97-CC4D-21FEE6ACB0D3}"/>
              </a:ext>
            </a:extLst>
          </p:cNvPr>
          <p:cNvSpPr>
            <a:spLocks noGrp="1"/>
          </p:cNvSpPr>
          <p:nvPr>
            <p:ph sz="half" idx="1"/>
          </p:nvPr>
        </p:nvSpPr>
        <p:spPr/>
        <p:txBody>
          <a:bodyPr>
            <a:normAutofit/>
          </a:bodyPr>
          <a:lstStyle/>
          <a:p>
            <a:pPr>
              <a:lnSpc>
                <a:spcPct val="150000"/>
              </a:lnSpc>
            </a:pPr>
            <a:r>
              <a:rPr lang="en-US" sz="1800" dirty="0"/>
              <a:t>List of all the topics currently active in the system</a:t>
            </a:r>
          </a:p>
          <a:p>
            <a:pPr>
              <a:lnSpc>
                <a:spcPct val="150000"/>
              </a:lnSpc>
            </a:pPr>
            <a:endParaRPr lang="en-US" sz="1800" dirty="0"/>
          </a:p>
          <a:p>
            <a:pPr>
              <a:lnSpc>
                <a:spcPct val="150000"/>
              </a:lnSpc>
            </a:pPr>
            <a:endParaRPr lang="en-US" sz="1800" dirty="0"/>
          </a:p>
          <a:p>
            <a:pPr marL="0" indent="0">
              <a:lnSpc>
                <a:spcPct val="150000"/>
              </a:lnSpc>
              <a:buNone/>
            </a:pPr>
            <a:endParaRPr lang="en-US" sz="1800" dirty="0"/>
          </a:p>
          <a:p>
            <a:pPr>
              <a:lnSpc>
                <a:spcPct val="150000"/>
              </a:lnSpc>
            </a:pPr>
            <a:r>
              <a:rPr lang="en-US" sz="1800" dirty="0"/>
              <a:t>List of all the topics currently active in the system with message information</a:t>
            </a:r>
          </a:p>
          <a:p>
            <a:endParaRPr lang="en-US" dirty="0"/>
          </a:p>
          <a:p>
            <a:endParaRPr lang="en-US" dirty="0"/>
          </a:p>
          <a:p>
            <a:endParaRPr lang="en-US" dirty="0"/>
          </a:p>
          <a:p>
            <a:endParaRPr lang="en-US" dirty="0"/>
          </a:p>
        </p:txBody>
      </p:sp>
      <p:sp>
        <p:nvSpPr>
          <p:cNvPr id="6" name="Content Placeholder 5">
            <a:extLst>
              <a:ext uri="{FF2B5EF4-FFF2-40B4-BE49-F238E27FC236}">
                <a16:creationId xmlns:a16="http://schemas.microsoft.com/office/drawing/2014/main" id="{5D65FC55-B1B0-6B31-17F2-C301C652F7E1}"/>
              </a:ext>
            </a:extLst>
          </p:cNvPr>
          <p:cNvSpPr>
            <a:spLocks noGrp="1"/>
          </p:cNvSpPr>
          <p:nvPr>
            <p:ph sz="half" idx="2"/>
          </p:nvPr>
        </p:nvSpPr>
        <p:spPr/>
        <p:txBody>
          <a:bodyPr/>
          <a:lstStyle/>
          <a:p>
            <a:r>
              <a:rPr lang="en-US" sz="1800" dirty="0"/>
              <a:t>See the data being published on a topic</a:t>
            </a:r>
          </a:p>
          <a:p>
            <a:endParaRPr lang="en-GB" dirty="0"/>
          </a:p>
        </p:txBody>
      </p:sp>
      <p:sp>
        <p:nvSpPr>
          <p:cNvPr id="4" name="Slide Number Placeholder 3">
            <a:extLst>
              <a:ext uri="{FF2B5EF4-FFF2-40B4-BE49-F238E27FC236}">
                <a16:creationId xmlns:a16="http://schemas.microsoft.com/office/drawing/2014/main" id="{4F2F0900-D7FE-B912-AD1D-3A8769307DE6}"/>
              </a:ext>
            </a:extLst>
          </p:cNvPr>
          <p:cNvSpPr>
            <a:spLocks noGrp="1"/>
          </p:cNvSpPr>
          <p:nvPr>
            <p:ph type="sldNum" sz="quarter" idx="12"/>
          </p:nvPr>
        </p:nvSpPr>
        <p:spPr/>
        <p:txBody>
          <a:bodyPr/>
          <a:lstStyle/>
          <a:p>
            <a:fld id="{E33F180C-7AC5-428A-9DBB-8DF57BA31570}" type="slidenum">
              <a:rPr lang="en-GB" smtClean="0"/>
              <a:t>45</a:t>
            </a:fld>
            <a:endParaRPr lang="en-GB"/>
          </a:p>
        </p:txBody>
      </p:sp>
      <p:sp>
        <p:nvSpPr>
          <p:cNvPr id="2" name="Title 1">
            <a:extLst>
              <a:ext uri="{FF2B5EF4-FFF2-40B4-BE49-F238E27FC236}">
                <a16:creationId xmlns:a16="http://schemas.microsoft.com/office/drawing/2014/main" id="{213DC11E-6F6F-72DF-DA4A-BF8CE1557AB7}"/>
              </a:ext>
            </a:extLst>
          </p:cNvPr>
          <p:cNvSpPr>
            <a:spLocks noGrp="1"/>
          </p:cNvSpPr>
          <p:nvPr>
            <p:ph type="title"/>
          </p:nvPr>
        </p:nvSpPr>
        <p:spPr/>
        <p:txBody>
          <a:bodyPr/>
          <a:lstStyle/>
          <a:p>
            <a:r>
              <a:rPr lang="en-US" dirty="0"/>
              <a:t>Topics Command Line</a:t>
            </a:r>
          </a:p>
        </p:txBody>
      </p:sp>
      <p:sp>
        <p:nvSpPr>
          <p:cNvPr id="5" name="Rectangle 4">
            <a:extLst>
              <a:ext uri="{FF2B5EF4-FFF2-40B4-BE49-F238E27FC236}">
                <a16:creationId xmlns:a16="http://schemas.microsoft.com/office/drawing/2014/main" id="{2F994A1B-DF1C-76BC-D5BA-1F408CB9B400}"/>
              </a:ext>
            </a:extLst>
          </p:cNvPr>
          <p:cNvSpPr/>
          <p:nvPr/>
        </p:nvSpPr>
        <p:spPr>
          <a:xfrm>
            <a:off x="838199" y="2757147"/>
            <a:ext cx="5181600"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Consolas" panose="020B0609020204030204" pitchFamily="49" charset="0"/>
              </a:rPr>
              <a:t>ros2 topic list</a:t>
            </a:r>
          </a:p>
        </p:txBody>
      </p:sp>
      <p:sp>
        <p:nvSpPr>
          <p:cNvPr id="7" name="Rectangle 6">
            <a:extLst>
              <a:ext uri="{FF2B5EF4-FFF2-40B4-BE49-F238E27FC236}">
                <a16:creationId xmlns:a16="http://schemas.microsoft.com/office/drawing/2014/main" id="{F2FC145A-EFC4-A2B9-1518-FD80B9E7FD45}"/>
              </a:ext>
            </a:extLst>
          </p:cNvPr>
          <p:cNvSpPr/>
          <p:nvPr/>
        </p:nvSpPr>
        <p:spPr>
          <a:xfrm>
            <a:off x="838199" y="5407862"/>
            <a:ext cx="5181599"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Consolas" panose="020B0609020204030204" pitchFamily="49" charset="0"/>
              </a:rPr>
              <a:t>ros2 topic list -t</a:t>
            </a:r>
          </a:p>
        </p:txBody>
      </p:sp>
      <p:sp>
        <p:nvSpPr>
          <p:cNvPr id="8" name="Rectangle 7">
            <a:extLst>
              <a:ext uri="{FF2B5EF4-FFF2-40B4-BE49-F238E27FC236}">
                <a16:creationId xmlns:a16="http://schemas.microsoft.com/office/drawing/2014/main" id="{DDE797FC-49EB-1678-4469-578EDDBC5B50}"/>
              </a:ext>
            </a:extLst>
          </p:cNvPr>
          <p:cNvSpPr/>
          <p:nvPr/>
        </p:nvSpPr>
        <p:spPr>
          <a:xfrm>
            <a:off x="6172198" y="2492688"/>
            <a:ext cx="5181599"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latin typeface="Consolas" panose="020B0609020204030204" pitchFamily="49" charset="0"/>
              </a:rPr>
              <a:t>ros2 topic info &lt;</a:t>
            </a:r>
            <a:r>
              <a:rPr lang="en-GB" sz="1400" dirty="0" err="1">
                <a:solidFill>
                  <a:schemeClr val="tx1"/>
                </a:solidFill>
                <a:latin typeface="Consolas" panose="020B0609020204030204" pitchFamily="49" charset="0"/>
              </a:rPr>
              <a:t>topic_name</a:t>
            </a:r>
            <a:r>
              <a:rPr lang="en-GB" sz="1400" dirty="0">
                <a:solidFill>
                  <a:schemeClr val="tx1"/>
                </a:solidFill>
                <a:latin typeface="Consolas" panose="020B0609020204030204" pitchFamily="49" charset="0"/>
              </a:rPr>
              <a:t>&gt;</a:t>
            </a:r>
          </a:p>
        </p:txBody>
      </p:sp>
      <p:pic>
        <p:nvPicPr>
          <p:cNvPr id="10" name="Picture 9">
            <a:extLst>
              <a:ext uri="{FF2B5EF4-FFF2-40B4-BE49-F238E27FC236}">
                <a16:creationId xmlns:a16="http://schemas.microsoft.com/office/drawing/2014/main" id="{3F317B8E-5ABB-E14B-C31C-9158D1A22B45}"/>
              </a:ext>
            </a:extLst>
          </p:cNvPr>
          <p:cNvPicPr>
            <a:picLocks noChangeAspect="1"/>
          </p:cNvPicPr>
          <p:nvPr/>
        </p:nvPicPr>
        <p:blipFill>
          <a:blip r:embed="rId2"/>
          <a:stretch>
            <a:fillRect/>
          </a:stretch>
        </p:blipFill>
        <p:spPr>
          <a:xfrm>
            <a:off x="838199" y="3272100"/>
            <a:ext cx="5181599" cy="946772"/>
          </a:xfrm>
          <a:prstGeom prst="rect">
            <a:avLst/>
          </a:prstGeom>
        </p:spPr>
      </p:pic>
      <p:pic>
        <p:nvPicPr>
          <p:cNvPr id="12" name="Picture 11">
            <a:extLst>
              <a:ext uri="{FF2B5EF4-FFF2-40B4-BE49-F238E27FC236}">
                <a16:creationId xmlns:a16="http://schemas.microsoft.com/office/drawing/2014/main" id="{6AD5B32C-AE94-2F8A-A19D-86BC4AB00F55}"/>
              </a:ext>
            </a:extLst>
          </p:cNvPr>
          <p:cNvPicPr>
            <a:picLocks noChangeAspect="1"/>
          </p:cNvPicPr>
          <p:nvPr/>
        </p:nvPicPr>
        <p:blipFill>
          <a:blip r:embed="rId3"/>
          <a:stretch>
            <a:fillRect/>
          </a:stretch>
        </p:blipFill>
        <p:spPr>
          <a:xfrm>
            <a:off x="838199" y="5779487"/>
            <a:ext cx="5181599" cy="1025136"/>
          </a:xfrm>
          <a:prstGeom prst="rect">
            <a:avLst/>
          </a:prstGeom>
        </p:spPr>
      </p:pic>
      <p:pic>
        <p:nvPicPr>
          <p:cNvPr id="14" name="Picture 13">
            <a:extLst>
              <a:ext uri="{FF2B5EF4-FFF2-40B4-BE49-F238E27FC236}">
                <a16:creationId xmlns:a16="http://schemas.microsoft.com/office/drawing/2014/main" id="{DFB9E863-D5B3-750D-CC6B-B29CAA736C13}"/>
              </a:ext>
            </a:extLst>
          </p:cNvPr>
          <p:cNvPicPr>
            <a:picLocks noChangeAspect="1"/>
          </p:cNvPicPr>
          <p:nvPr/>
        </p:nvPicPr>
        <p:blipFill>
          <a:blip r:embed="rId4"/>
          <a:stretch>
            <a:fillRect/>
          </a:stretch>
        </p:blipFill>
        <p:spPr>
          <a:xfrm>
            <a:off x="6172198" y="3006097"/>
            <a:ext cx="5181599" cy="719537"/>
          </a:xfrm>
          <a:prstGeom prst="rect">
            <a:avLst/>
          </a:prstGeom>
        </p:spPr>
      </p:pic>
    </p:spTree>
    <p:extLst>
      <p:ext uri="{BB962C8B-B14F-4D97-AF65-F5344CB8AC3E}">
        <p14:creationId xmlns:p14="http://schemas.microsoft.com/office/powerpoint/2010/main" val="4095783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F3D4433-7BF8-74B5-1D90-73A619F54DB7}"/>
              </a:ext>
            </a:extLst>
          </p:cNvPr>
          <p:cNvSpPr>
            <a:spLocks noGrp="1"/>
          </p:cNvSpPr>
          <p:nvPr>
            <p:ph sz="half" idx="1"/>
          </p:nvPr>
        </p:nvSpPr>
        <p:spPr/>
        <p:txBody>
          <a:bodyPr/>
          <a:lstStyle/>
          <a:p>
            <a:r>
              <a:rPr lang="en-US" sz="1800" dirty="0"/>
              <a:t>Publish data onto a topic directly from the command line</a:t>
            </a:r>
          </a:p>
          <a:p>
            <a:endParaRPr lang="en-US" sz="1800" dirty="0"/>
          </a:p>
          <a:p>
            <a:endParaRPr lang="en-US" sz="1800" dirty="0"/>
          </a:p>
          <a:p>
            <a:endParaRPr lang="en-US" sz="1800" dirty="0"/>
          </a:p>
          <a:p>
            <a:endParaRPr lang="en-US" sz="1800" dirty="0"/>
          </a:p>
          <a:p>
            <a:endParaRPr lang="en-US" sz="1800" dirty="0"/>
          </a:p>
          <a:p>
            <a:endParaRPr lang="en-US" sz="1800" dirty="0"/>
          </a:p>
        </p:txBody>
      </p:sp>
      <p:sp>
        <p:nvSpPr>
          <p:cNvPr id="3" name="Content Placeholder 2">
            <a:extLst>
              <a:ext uri="{FF2B5EF4-FFF2-40B4-BE49-F238E27FC236}">
                <a16:creationId xmlns:a16="http://schemas.microsoft.com/office/drawing/2014/main" id="{0CAC8349-6F68-5303-F3A8-B75C5DE59CEB}"/>
              </a:ext>
            </a:extLst>
          </p:cNvPr>
          <p:cNvSpPr>
            <a:spLocks noGrp="1"/>
          </p:cNvSpPr>
          <p:nvPr>
            <p:ph sz="half" idx="2"/>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7E6E6">
                    <a:lumMod val="50000"/>
                  </a:srgbClr>
                </a:solidFill>
                <a:effectLst/>
                <a:uLnTx/>
                <a:uFillTx/>
                <a:latin typeface="Nexa-Light" panose="01000000000000000000" pitchFamily="2" charset="0"/>
                <a:ea typeface="+mn-ea"/>
                <a:cs typeface="+mn-cs"/>
              </a:rPr>
              <a:t>View the rate at which data is published</a:t>
            </a:r>
          </a:p>
          <a:p>
            <a:endParaRPr lang="en-GB" dirty="0"/>
          </a:p>
        </p:txBody>
      </p:sp>
      <p:sp>
        <p:nvSpPr>
          <p:cNvPr id="4" name="Slide Number Placeholder 3">
            <a:extLst>
              <a:ext uri="{FF2B5EF4-FFF2-40B4-BE49-F238E27FC236}">
                <a16:creationId xmlns:a16="http://schemas.microsoft.com/office/drawing/2014/main" id="{2F6E1110-5B93-851C-6725-63E69C87F062}"/>
              </a:ext>
            </a:extLst>
          </p:cNvPr>
          <p:cNvSpPr>
            <a:spLocks noGrp="1"/>
          </p:cNvSpPr>
          <p:nvPr>
            <p:ph type="sldNum" sz="quarter" idx="12"/>
          </p:nvPr>
        </p:nvSpPr>
        <p:spPr/>
        <p:txBody>
          <a:bodyPr/>
          <a:lstStyle/>
          <a:p>
            <a:fld id="{E33F180C-7AC5-428A-9DBB-8DF57BA31570}" type="slidenum">
              <a:rPr lang="en-GB" smtClean="0"/>
              <a:t>46</a:t>
            </a:fld>
            <a:endParaRPr lang="en-GB"/>
          </a:p>
        </p:txBody>
      </p:sp>
      <p:sp>
        <p:nvSpPr>
          <p:cNvPr id="5" name="Title 4">
            <a:extLst>
              <a:ext uri="{FF2B5EF4-FFF2-40B4-BE49-F238E27FC236}">
                <a16:creationId xmlns:a16="http://schemas.microsoft.com/office/drawing/2014/main" id="{E5F6526C-F76D-F2F4-0306-037406A34AE5}"/>
              </a:ext>
            </a:extLst>
          </p:cNvPr>
          <p:cNvSpPr>
            <a:spLocks noGrp="1"/>
          </p:cNvSpPr>
          <p:nvPr>
            <p:ph type="title"/>
          </p:nvPr>
        </p:nvSpPr>
        <p:spPr/>
        <p:txBody>
          <a:bodyPr/>
          <a:lstStyle/>
          <a:p>
            <a:r>
              <a:rPr lang="en-US" dirty="0"/>
              <a:t>Topics Command Line</a:t>
            </a:r>
          </a:p>
        </p:txBody>
      </p:sp>
      <p:sp>
        <p:nvSpPr>
          <p:cNvPr id="2" name="Rectangle 1">
            <a:extLst>
              <a:ext uri="{FF2B5EF4-FFF2-40B4-BE49-F238E27FC236}">
                <a16:creationId xmlns:a16="http://schemas.microsoft.com/office/drawing/2014/main" id="{05012891-9442-8EE5-84A3-6776277F8CAE}"/>
              </a:ext>
            </a:extLst>
          </p:cNvPr>
          <p:cNvSpPr/>
          <p:nvPr/>
        </p:nvSpPr>
        <p:spPr>
          <a:xfrm>
            <a:off x="838200" y="2528547"/>
            <a:ext cx="5181600" cy="90045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latin typeface="Consolas" panose="020B0609020204030204" pitchFamily="49" charset="0"/>
              </a:rPr>
              <a:t>ros2 topic pub &lt;</a:t>
            </a:r>
            <a:r>
              <a:rPr lang="en-GB" sz="1400" dirty="0" err="1">
                <a:solidFill>
                  <a:schemeClr val="tx1"/>
                </a:solidFill>
                <a:latin typeface="Consolas" panose="020B0609020204030204" pitchFamily="49" charset="0"/>
              </a:rPr>
              <a:t>topic_name</a:t>
            </a:r>
            <a:r>
              <a:rPr lang="en-GB" sz="1400" dirty="0">
                <a:solidFill>
                  <a:schemeClr val="tx1"/>
                </a:solidFill>
                <a:latin typeface="Consolas" panose="020B0609020204030204" pitchFamily="49" charset="0"/>
              </a:rPr>
              <a:t>&gt; &lt;</a:t>
            </a:r>
            <a:r>
              <a:rPr lang="en-GB" sz="1400" dirty="0" err="1">
                <a:solidFill>
                  <a:schemeClr val="tx1"/>
                </a:solidFill>
                <a:latin typeface="Consolas" panose="020B0609020204030204" pitchFamily="49" charset="0"/>
              </a:rPr>
              <a:t>msg_type</a:t>
            </a:r>
            <a:r>
              <a:rPr lang="en-GB" sz="1400" dirty="0">
                <a:solidFill>
                  <a:schemeClr val="tx1"/>
                </a:solidFill>
                <a:latin typeface="Consolas" panose="020B0609020204030204" pitchFamily="49" charset="0"/>
              </a:rPr>
              <a:t>&gt; '&lt;</a:t>
            </a:r>
            <a:r>
              <a:rPr lang="en-GB" sz="1400" dirty="0" err="1">
                <a:solidFill>
                  <a:schemeClr val="tx1"/>
                </a:solidFill>
                <a:latin typeface="Consolas" panose="020B0609020204030204" pitchFamily="49" charset="0"/>
              </a:rPr>
              <a:t>args</a:t>
            </a:r>
            <a:r>
              <a:rPr lang="en-GB" sz="1400" dirty="0">
                <a:solidFill>
                  <a:schemeClr val="tx1"/>
                </a:solidFill>
                <a:latin typeface="Consolas" panose="020B0609020204030204" pitchFamily="49" charset="0"/>
              </a:rPr>
              <a:t>&gt;’</a:t>
            </a:r>
          </a:p>
          <a:p>
            <a:endParaRPr lang="en-GB" sz="1400" dirty="0">
              <a:solidFill>
                <a:schemeClr val="tx1"/>
              </a:solidFill>
              <a:latin typeface="Consolas" panose="020B0609020204030204" pitchFamily="49" charset="0"/>
            </a:endParaRPr>
          </a:p>
          <a:p>
            <a:r>
              <a:rPr lang="en-GB" sz="1400" dirty="0">
                <a:solidFill>
                  <a:schemeClr val="tx1"/>
                </a:solidFill>
                <a:latin typeface="Consolas" panose="020B0609020204030204" pitchFamily="49" charset="0"/>
              </a:rPr>
              <a:t>'&lt;</a:t>
            </a:r>
            <a:r>
              <a:rPr lang="en-GB" sz="1400" dirty="0" err="1">
                <a:solidFill>
                  <a:schemeClr val="tx1"/>
                </a:solidFill>
                <a:latin typeface="Consolas" panose="020B0609020204030204" pitchFamily="49" charset="0"/>
              </a:rPr>
              <a:t>args</a:t>
            </a:r>
            <a:r>
              <a:rPr lang="en-GB" sz="1400" dirty="0">
                <a:solidFill>
                  <a:schemeClr val="tx1"/>
                </a:solidFill>
                <a:latin typeface="Consolas" panose="020B0609020204030204" pitchFamily="49" charset="0"/>
              </a:rPr>
              <a:t>&gt;’ - data to pass to the topic in YAML syntax</a:t>
            </a:r>
          </a:p>
        </p:txBody>
      </p:sp>
      <p:sp>
        <p:nvSpPr>
          <p:cNvPr id="8" name="Rectangle 7">
            <a:extLst>
              <a:ext uri="{FF2B5EF4-FFF2-40B4-BE49-F238E27FC236}">
                <a16:creationId xmlns:a16="http://schemas.microsoft.com/office/drawing/2014/main" id="{F08F414F-9F6D-ED77-60EC-3D339E5CAF01}"/>
              </a:ext>
            </a:extLst>
          </p:cNvPr>
          <p:cNvSpPr/>
          <p:nvPr/>
        </p:nvSpPr>
        <p:spPr>
          <a:xfrm>
            <a:off x="6324600" y="2264088"/>
            <a:ext cx="5181600"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latin typeface="Consolas" panose="020B0609020204030204" pitchFamily="49" charset="0"/>
              </a:rPr>
              <a:t>ros2 topic </a:t>
            </a:r>
            <a:r>
              <a:rPr lang="en-GB" sz="1400" dirty="0" err="1">
                <a:solidFill>
                  <a:schemeClr val="tx1"/>
                </a:solidFill>
                <a:latin typeface="Consolas" panose="020B0609020204030204" pitchFamily="49" charset="0"/>
              </a:rPr>
              <a:t>hz</a:t>
            </a:r>
            <a:r>
              <a:rPr lang="en-GB" sz="1400" dirty="0">
                <a:solidFill>
                  <a:schemeClr val="tx1"/>
                </a:solidFill>
                <a:latin typeface="Consolas" panose="020B0609020204030204" pitchFamily="49" charset="0"/>
              </a:rPr>
              <a:t> &lt;</a:t>
            </a:r>
            <a:r>
              <a:rPr lang="en-GB" sz="1400" dirty="0" err="1">
                <a:solidFill>
                  <a:schemeClr val="tx1"/>
                </a:solidFill>
                <a:latin typeface="Consolas" panose="020B0609020204030204" pitchFamily="49" charset="0"/>
              </a:rPr>
              <a:t>topic_name</a:t>
            </a:r>
            <a:r>
              <a:rPr lang="en-GB" sz="1400" dirty="0">
                <a:solidFill>
                  <a:schemeClr val="tx1"/>
                </a:solidFill>
                <a:latin typeface="Consolas" panose="020B0609020204030204" pitchFamily="49" charset="0"/>
              </a:rPr>
              <a:t>&gt; </a:t>
            </a:r>
          </a:p>
        </p:txBody>
      </p:sp>
      <p:pic>
        <p:nvPicPr>
          <p:cNvPr id="10" name="Picture 9">
            <a:extLst>
              <a:ext uri="{FF2B5EF4-FFF2-40B4-BE49-F238E27FC236}">
                <a16:creationId xmlns:a16="http://schemas.microsoft.com/office/drawing/2014/main" id="{4850C200-C31E-10BD-52F2-445524ABECD3}"/>
              </a:ext>
            </a:extLst>
          </p:cNvPr>
          <p:cNvPicPr>
            <a:picLocks noChangeAspect="1"/>
          </p:cNvPicPr>
          <p:nvPr/>
        </p:nvPicPr>
        <p:blipFill>
          <a:blip r:embed="rId2"/>
          <a:stretch>
            <a:fillRect/>
          </a:stretch>
        </p:blipFill>
        <p:spPr>
          <a:xfrm>
            <a:off x="838200" y="3933909"/>
            <a:ext cx="5181600" cy="1032582"/>
          </a:xfrm>
          <a:prstGeom prst="rect">
            <a:avLst/>
          </a:prstGeom>
        </p:spPr>
      </p:pic>
      <p:pic>
        <p:nvPicPr>
          <p:cNvPr id="12" name="Picture 11">
            <a:extLst>
              <a:ext uri="{FF2B5EF4-FFF2-40B4-BE49-F238E27FC236}">
                <a16:creationId xmlns:a16="http://schemas.microsoft.com/office/drawing/2014/main" id="{F3BAC5E7-BC62-E09C-D7BB-B0B2ECC830FD}"/>
              </a:ext>
            </a:extLst>
          </p:cNvPr>
          <p:cNvPicPr>
            <a:picLocks noChangeAspect="1"/>
          </p:cNvPicPr>
          <p:nvPr/>
        </p:nvPicPr>
        <p:blipFill>
          <a:blip r:embed="rId3"/>
          <a:stretch>
            <a:fillRect/>
          </a:stretch>
        </p:blipFill>
        <p:spPr>
          <a:xfrm>
            <a:off x="6172200" y="2728815"/>
            <a:ext cx="5334000" cy="707031"/>
          </a:xfrm>
          <a:prstGeom prst="rect">
            <a:avLst/>
          </a:prstGeom>
        </p:spPr>
      </p:pic>
    </p:spTree>
    <p:extLst>
      <p:ext uri="{BB962C8B-B14F-4D97-AF65-F5344CB8AC3E}">
        <p14:creationId xmlns:p14="http://schemas.microsoft.com/office/powerpoint/2010/main" val="2686449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0CCFC6-2A90-3E3B-B205-06CE2F71CD2A}"/>
              </a:ext>
            </a:extLst>
          </p:cNvPr>
          <p:cNvSpPr>
            <a:spLocks noGrp="1"/>
          </p:cNvSpPr>
          <p:nvPr>
            <p:ph sz="half" idx="1"/>
          </p:nvPr>
        </p:nvSpPr>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7E6E6">
                    <a:lumMod val="50000"/>
                  </a:srgbClr>
                </a:solidFill>
                <a:effectLst/>
                <a:uLnTx/>
                <a:uFillTx/>
                <a:latin typeface="Nexa-Light" panose="01000000000000000000" pitchFamily="2" charset="0"/>
                <a:ea typeface="+mn-ea"/>
                <a:cs typeface="+mn-cs"/>
              </a:rPr>
              <a:t>Publish data onto a topic directly from the command line</a:t>
            </a:r>
          </a:p>
          <a:p>
            <a:endParaRPr lang="en-US" dirty="0"/>
          </a:p>
        </p:txBody>
      </p:sp>
      <p:sp>
        <p:nvSpPr>
          <p:cNvPr id="7" name="Content Placeholder 6">
            <a:extLst>
              <a:ext uri="{FF2B5EF4-FFF2-40B4-BE49-F238E27FC236}">
                <a16:creationId xmlns:a16="http://schemas.microsoft.com/office/drawing/2014/main" id="{DF757CFC-6E6E-1306-FE34-1449804A8E97}"/>
              </a:ext>
            </a:extLst>
          </p:cNvPr>
          <p:cNvSpPr>
            <a:spLocks noGrp="1"/>
          </p:cNvSpPr>
          <p:nvPr>
            <p:ph sz="half" idx="2"/>
          </p:nvPr>
        </p:nvSpPr>
        <p:spPr/>
        <p:txBody>
          <a:bodyPr/>
          <a:lstStyle/>
          <a:p>
            <a:endParaRPr lang="en-GB"/>
          </a:p>
        </p:txBody>
      </p:sp>
      <p:sp>
        <p:nvSpPr>
          <p:cNvPr id="4" name="Slide Number Placeholder 3">
            <a:extLst>
              <a:ext uri="{FF2B5EF4-FFF2-40B4-BE49-F238E27FC236}">
                <a16:creationId xmlns:a16="http://schemas.microsoft.com/office/drawing/2014/main" id="{922E051B-33C3-CF25-853A-D7CD3AAD662B}"/>
              </a:ext>
            </a:extLst>
          </p:cNvPr>
          <p:cNvSpPr>
            <a:spLocks noGrp="1"/>
          </p:cNvSpPr>
          <p:nvPr>
            <p:ph type="sldNum" sz="quarter" idx="12"/>
          </p:nvPr>
        </p:nvSpPr>
        <p:spPr/>
        <p:txBody>
          <a:bodyPr/>
          <a:lstStyle/>
          <a:p>
            <a:fld id="{E33F180C-7AC5-428A-9DBB-8DF57BA31570}" type="slidenum">
              <a:rPr lang="en-GB" smtClean="0"/>
              <a:t>47</a:t>
            </a:fld>
            <a:endParaRPr lang="en-GB"/>
          </a:p>
        </p:txBody>
      </p:sp>
      <p:sp>
        <p:nvSpPr>
          <p:cNvPr id="2" name="Title 1">
            <a:extLst>
              <a:ext uri="{FF2B5EF4-FFF2-40B4-BE49-F238E27FC236}">
                <a16:creationId xmlns:a16="http://schemas.microsoft.com/office/drawing/2014/main" id="{BFD61781-DB97-EB80-D3E7-E258164E7F54}"/>
              </a:ext>
            </a:extLst>
          </p:cNvPr>
          <p:cNvSpPr>
            <a:spLocks noGrp="1"/>
          </p:cNvSpPr>
          <p:nvPr>
            <p:ph type="title"/>
          </p:nvPr>
        </p:nvSpPr>
        <p:spPr/>
        <p:txBody>
          <a:bodyPr/>
          <a:lstStyle/>
          <a:p>
            <a:r>
              <a:rPr lang="en-US" dirty="0"/>
              <a:t>Interface (Messages) Command Line</a:t>
            </a:r>
          </a:p>
        </p:txBody>
      </p:sp>
      <p:pic>
        <p:nvPicPr>
          <p:cNvPr id="6" name="Picture 5">
            <a:extLst>
              <a:ext uri="{FF2B5EF4-FFF2-40B4-BE49-F238E27FC236}">
                <a16:creationId xmlns:a16="http://schemas.microsoft.com/office/drawing/2014/main" id="{433CE2E2-0B63-EB3A-4329-8184BFB7C639}"/>
              </a:ext>
            </a:extLst>
          </p:cNvPr>
          <p:cNvPicPr>
            <a:picLocks noChangeAspect="1"/>
          </p:cNvPicPr>
          <p:nvPr/>
        </p:nvPicPr>
        <p:blipFill>
          <a:blip r:embed="rId2"/>
          <a:stretch>
            <a:fillRect/>
          </a:stretch>
        </p:blipFill>
        <p:spPr>
          <a:xfrm>
            <a:off x="813651" y="3105065"/>
            <a:ext cx="5282348" cy="1395607"/>
          </a:xfrm>
          <a:prstGeom prst="rect">
            <a:avLst/>
          </a:prstGeom>
        </p:spPr>
      </p:pic>
      <p:sp>
        <p:nvSpPr>
          <p:cNvPr id="8" name="Rectangle 7">
            <a:extLst>
              <a:ext uri="{FF2B5EF4-FFF2-40B4-BE49-F238E27FC236}">
                <a16:creationId xmlns:a16="http://schemas.microsoft.com/office/drawing/2014/main" id="{2EEA4B28-61E0-253D-292D-CDF72AEB71E0}"/>
              </a:ext>
            </a:extLst>
          </p:cNvPr>
          <p:cNvSpPr/>
          <p:nvPr/>
        </p:nvSpPr>
        <p:spPr>
          <a:xfrm>
            <a:off x="813651" y="2559923"/>
            <a:ext cx="5181600" cy="26445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latin typeface="Consolas" panose="020B0609020204030204" pitchFamily="49" charset="0"/>
              </a:rPr>
              <a:t>ros2 interface show &lt;</a:t>
            </a:r>
            <a:r>
              <a:rPr lang="en-GB" sz="1400" dirty="0" err="1">
                <a:solidFill>
                  <a:schemeClr val="tx1"/>
                </a:solidFill>
                <a:latin typeface="Consolas" panose="020B0609020204030204" pitchFamily="49" charset="0"/>
              </a:rPr>
              <a:t>msg_type</a:t>
            </a:r>
            <a:r>
              <a:rPr lang="en-GB" sz="1400" dirty="0">
                <a:solidFill>
                  <a:schemeClr val="tx1"/>
                </a:solidFill>
                <a:latin typeface="Consolas" panose="020B0609020204030204" pitchFamily="49" charset="0"/>
              </a:rPr>
              <a:t>&gt; </a:t>
            </a:r>
          </a:p>
        </p:txBody>
      </p:sp>
    </p:spTree>
    <p:extLst>
      <p:ext uri="{BB962C8B-B14F-4D97-AF65-F5344CB8AC3E}">
        <p14:creationId xmlns:p14="http://schemas.microsoft.com/office/powerpoint/2010/main" val="1211079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3C2F2F-F73B-98AA-91FA-78F3D1464791}"/>
              </a:ext>
            </a:extLst>
          </p:cNvPr>
          <p:cNvSpPr>
            <a:spLocks noGrp="1"/>
          </p:cNvSpPr>
          <p:nvPr>
            <p:ph sz="half" idx="1"/>
          </p:nvPr>
        </p:nvSpPr>
        <p:spPr/>
        <p:txBody>
          <a:bodyPr>
            <a:normAutofit/>
          </a:bodyPr>
          <a:lstStyle/>
          <a:p>
            <a:pPr marL="0" indent="0">
              <a:lnSpc>
                <a:spcPct val="170000"/>
              </a:lnSpc>
              <a:buNone/>
            </a:pPr>
            <a:r>
              <a:rPr lang="en-US" sz="2000" dirty="0">
                <a:latin typeface="Nexa-Bold" panose="01000000000000000000" pitchFamily="2" charset="0"/>
              </a:rPr>
              <a:t>Listener Node</a:t>
            </a:r>
          </a:p>
          <a:p>
            <a:pPr>
              <a:lnSpc>
                <a:spcPct val="150000"/>
              </a:lnSpc>
            </a:pPr>
            <a:r>
              <a:rPr lang="en-GB" sz="1400" dirty="0"/>
              <a:t>In as in the previous node, create a script called “listener.py” inside the basic_comms package.</a:t>
            </a:r>
          </a:p>
          <a:p>
            <a:pPr>
              <a:lnSpc>
                <a:spcPct val="150000"/>
              </a:lnSpc>
            </a:pPr>
            <a:endParaRPr lang="en-GB" sz="1400" dirty="0"/>
          </a:p>
          <a:p>
            <a:pPr>
              <a:lnSpc>
                <a:spcPct val="150000"/>
              </a:lnSpc>
            </a:pPr>
            <a:r>
              <a:rPr lang="en-GB" sz="1400" dirty="0"/>
              <a:t>Give permission for the node to be executed</a:t>
            </a:r>
          </a:p>
          <a:p>
            <a:pPr>
              <a:lnSpc>
                <a:spcPct val="150000"/>
              </a:lnSpc>
            </a:pPr>
            <a:endParaRPr lang="en-GB" sz="1400" dirty="0"/>
          </a:p>
          <a:p>
            <a:pPr>
              <a:lnSpc>
                <a:spcPct val="150000"/>
              </a:lnSpc>
            </a:pPr>
            <a:r>
              <a:rPr lang="en-US" sz="1400" dirty="0">
                <a:latin typeface="Nexa-Light"/>
              </a:rPr>
              <a:t>Recall that this directory is a Python package with the same name as the ROS 2 package it’s nested in.</a:t>
            </a:r>
          </a:p>
          <a:p>
            <a:pPr>
              <a:lnSpc>
                <a:spcPct val="150000"/>
              </a:lnSpc>
            </a:pPr>
            <a:r>
              <a:rPr lang="en-US" sz="1400" dirty="0">
                <a:latin typeface="Nexa-Light"/>
              </a:rPr>
              <a:t>Open listener.py in a text editor (e.g. </a:t>
            </a:r>
            <a:r>
              <a:rPr lang="en-US" sz="1400" dirty="0" err="1">
                <a:latin typeface="Nexa-Light"/>
              </a:rPr>
              <a:t>gedit</a:t>
            </a:r>
            <a:r>
              <a:rPr lang="en-US" sz="1400" dirty="0">
                <a:latin typeface="Nexa-Light"/>
              </a:rPr>
              <a:t>, </a:t>
            </a:r>
            <a:r>
              <a:rPr lang="en-US" sz="1400" dirty="0" err="1">
                <a:latin typeface="Nexa-Light"/>
              </a:rPr>
              <a:t>vscode</a:t>
            </a:r>
            <a:r>
              <a:rPr lang="en-US" sz="1400" dirty="0">
                <a:latin typeface="Nexa-Light"/>
              </a:rPr>
              <a:t>, vim, …)</a:t>
            </a:r>
          </a:p>
          <a:p>
            <a:pPr>
              <a:lnSpc>
                <a:spcPct val="150000"/>
              </a:lnSpc>
            </a:pPr>
            <a:endParaRPr lang="en-GB" sz="1400" dirty="0"/>
          </a:p>
          <a:p>
            <a:pPr>
              <a:lnSpc>
                <a:spcPct val="150000"/>
              </a:lnSpc>
            </a:pPr>
            <a:endParaRPr lang="en-GB" sz="1400" dirty="0"/>
          </a:p>
          <a:p>
            <a:pPr>
              <a:lnSpc>
                <a:spcPct val="170000"/>
              </a:lnSpc>
            </a:pPr>
            <a:endParaRPr lang="en-GB" sz="1600" dirty="0"/>
          </a:p>
          <a:p>
            <a:pPr>
              <a:lnSpc>
                <a:spcPct val="170000"/>
              </a:lnSpc>
            </a:pPr>
            <a:endParaRPr lang="en-GB" sz="1600" dirty="0"/>
          </a:p>
        </p:txBody>
      </p:sp>
      <p:sp>
        <p:nvSpPr>
          <p:cNvPr id="4" name="Title 3">
            <a:extLst>
              <a:ext uri="{FF2B5EF4-FFF2-40B4-BE49-F238E27FC236}">
                <a16:creationId xmlns:a16="http://schemas.microsoft.com/office/drawing/2014/main" id="{C95C0155-1DA8-9AA2-4288-F951E20AF1BC}"/>
              </a:ext>
            </a:extLst>
          </p:cNvPr>
          <p:cNvSpPr>
            <a:spLocks noGrp="1"/>
          </p:cNvSpPr>
          <p:nvPr>
            <p:ph type="title"/>
          </p:nvPr>
        </p:nvSpPr>
        <p:spPr/>
        <p:txBody>
          <a:bodyPr/>
          <a:lstStyle/>
          <a:p>
            <a:r>
              <a:rPr lang="en-GB" dirty="0"/>
              <a:t>ROS Activity 1</a:t>
            </a:r>
          </a:p>
        </p:txBody>
      </p:sp>
      <p:sp>
        <p:nvSpPr>
          <p:cNvPr id="3" name="Rectangle 3">
            <a:extLst>
              <a:ext uri="{FF2B5EF4-FFF2-40B4-BE49-F238E27FC236}">
                <a16:creationId xmlns:a16="http://schemas.microsoft.com/office/drawing/2014/main" id="{0A93BAAE-D558-BCD7-CFF1-4739CAFE4036}"/>
              </a:ext>
            </a:extLst>
          </p:cNvPr>
          <p:cNvSpPr>
            <a:spLocks noChangeArrowheads="1"/>
          </p:cNvSpPr>
          <p:nvPr/>
        </p:nvSpPr>
        <p:spPr bwMode="auto">
          <a:xfrm>
            <a:off x="838200" y="3266725"/>
            <a:ext cx="5181600" cy="387265"/>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050" dirty="0">
                <a:solidFill>
                  <a:srgbClr val="333333"/>
                </a:solidFill>
                <a:latin typeface="Consolas" panose="020B0609020204030204" pitchFamily="49" charset="0"/>
              </a:rPr>
              <a:t>$ </a:t>
            </a:r>
            <a:r>
              <a:rPr lang="en-GB" altLang="en-US" sz="1050" dirty="0">
                <a:solidFill>
                  <a:srgbClr val="333333"/>
                </a:solidFill>
                <a:latin typeface="Consolas" panose="020B0609020204030204" pitchFamily="49" charset="0"/>
              </a:rPr>
              <a:t>~/ros2_ws/</a:t>
            </a:r>
            <a:r>
              <a:rPr lang="en-GB" altLang="en-US" sz="1050" dirty="0" err="1">
                <a:solidFill>
                  <a:srgbClr val="333333"/>
                </a:solidFill>
                <a:latin typeface="Consolas" panose="020B0609020204030204" pitchFamily="49" charset="0"/>
              </a:rPr>
              <a:t>src</a:t>
            </a:r>
            <a:r>
              <a:rPr lang="en-GB" altLang="en-US" sz="1050" dirty="0">
                <a:solidFill>
                  <a:srgbClr val="333333"/>
                </a:solidFill>
                <a:latin typeface="Consolas" panose="020B0609020204030204" pitchFamily="49" charset="0"/>
              </a:rPr>
              <a:t>/</a:t>
            </a:r>
            <a:r>
              <a:rPr lang="en-GB" altLang="en-US" sz="1050" dirty="0" err="1">
                <a:solidFill>
                  <a:srgbClr val="333333"/>
                </a:solidFill>
                <a:latin typeface="Consolas" panose="020B0609020204030204" pitchFamily="49" charset="0"/>
              </a:rPr>
              <a:t>basic_comms</a:t>
            </a:r>
            <a:r>
              <a:rPr lang="en-GB" altLang="en-US" sz="1050" dirty="0">
                <a:solidFill>
                  <a:srgbClr val="333333"/>
                </a:solidFill>
                <a:latin typeface="Consolas" panose="020B0609020204030204" pitchFamily="49" charset="0"/>
              </a:rPr>
              <a:t>/</a:t>
            </a:r>
            <a:r>
              <a:rPr lang="en-GB" altLang="en-US" sz="1050" dirty="0" err="1">
                <a:solidFill>
                  <a:srgbClr val="333333"/>
                </a:solidFill>
                <a:latin typeface="Consolas" panose="020B0609020204030204" pitchFamily="49" charset="0"/>
              </a:rPr>
              <a:t>basic_comms</a:t>
            </a:r>
            <a:r>
              <a:rPr lang="en-GB" altLang="en-US" sz="1050" dirty="0">
                <a:solidFill>
                  <a:srgbClr val="333333"/>
                </a:solidFill>
                <a:latin typeface="Consolas" panose="020B0609020204030204" pitchFamily="49" charset="0"/>
              </a:rPr>
              <a:t>/</a:t>
            </a:r>
            <a:r>
              <a:rPr lang="en-GB" altLang="en-US" sz="1050" dirty="0" err="1">
                <a:solidFill>
                  <a:srgbClr val="333333"/>
                </a:solidFill>
                <a:latin typeface="Consolas" panose="020B0609020204030204" pitchFamily="49" charset="0"/>
              </a:rPr>
              <a:t>src</a:t>
            </a:r>
            <a:endParaRPr lang="en-GB" altLang="en-US" sz="1050" dirty="0">
              <a:solidFill>
                <a:srgbClr val="333333"/>
              </a:solidFill>
              <a:latin typeface="Consolas" panose="020B0609020204030204" pitchFamily="49" charset="0"/>
            </a:endParaRPr>
          </a:p>
          <a:p>
            <a:pPr marR="0" lvl="0" indent="273050"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333333"/>
                </a:solidFill>
                <a:effectLst/>
                <a:latin typeface="Consolas" panose="020B0609020204030204" pitchFamily="49" charset="0"/>
              </a:rPr>
              <a:t>$ </a:t>
            </a:r>
            <a:r>
              <a:rPr lang="en-US" altLang="en-US" sz="1050" dirty="0">
                <a:solidFill>
                  <a:srgbClr val="333333"/>
                </a:solidFill>
                <a:latin typeface="Consolas" panose="020B0609020204030204" pitchFamily="49" charset="0"/>
              </a:rPr>
              <a:t>touch listener.py</a:t>
            </a:r>
            <a:endParaRPr kumimoji="0" lang="en-US" altLang="en-US" sz="2400" b="0" i="0" u="none" strike="noStrike" cap="none" normalizeH="0" baseline="0" dirty="0">
              <a:ln>
                <a:noFill/>
              </a:ln>
              <a:solidFill>
                <a:schemeClr val="tx1"/>
              </a:solidFill>
              <a:effectLst/>
              <a:latin typeface="Consolas" panose="020B0609020204030204" pitchFamily="49" charset="0"/>
            </a:endParaRPr>
          </a:p>
        </p:txBody>
      </p:sp>
      <p:sp>
        <p:nvSpPr>
          <p:cNvPr id="9" name="Rectangle 3">
            <a:extLst>
              <a:ext uri="{FF2B5EF4-FFF2-40B4-BE49-F238E27FC236}">
                <a16:creationId xmlns:a16="http://schemas.microsoft.com/office/drawing/2014/main" id="{0CE3EEB8-086C-96F3-505B-DAA9473FEE35}"/>
              </a:ext>
            </a:extLst>
          </p:cNvPr>
          <p:cNvSpPr>
            <a:spLocks noChangeArrowheads="1"/>
          </p:cNvSpPr>
          <p:nvPr/>
        </p:nvSpPr>
        <p:spPr bwMode="auto">
          <a:xfrm>
            <a:off x="838200" y="4214194"/>
            <a:ext cx="5257800" cy="225683"/>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050" dirty="0">
                <a:solidFill>
                  <a:srgbClr val="333333"/>
                </a:solidFill>
                <a:latin typeface="Consolas" panose="020B0609020204030204" pitchFamily="49" charset="0"/>
              </a:rPr>
              <a:t>$ </a:t>
            </a:r>
            <a:r>
              <a:rPr lang="en-US" altLang="en-US" sz="1050" dirty="0" err="1">
                <a:solidFill>
                  <a:srgbClr val="333333"/>
                </a:solidFill>
                <a:latin typeface="Consolas" panose="020B0609020204030204" pitchFamily="49" charset="0"/>
              </a:rPr>
              <a:t>sudo</a:t>
            </a:r>
            <a:r>
              <a:rPr lang="en-US" altLang="en-US" sz="1050" dirty="0">
                <a:solidFill>
                  <a:srgbClr val="333333"/>
                </a:solidFill>
                <a:latin typeface="Consolas" panose="020B0609020204030204" pitchFamily="49" charset="0"/>
              </a:rPr>
              <a:t> </a:t>
            </a:r>
            <a:r>
              <a:rPr lang="en-US" altLang="en-US" sz="1050" dirty="0" err="1">
                <a:solidFill>
                  <a:srgbClr val="333333"/>
                </a:solidFill>
                <a:latin typeface="Consolas" panose="020B0609020204030204" pitchFamily="49" charset="0"/>
              </a:rPr>
              <a:t>chmod</a:t>
            </a:r>
            <a:r>
              <a:rPr lang="en-US" altLang="en-US" sz="1050" dirty="0">
                <a:solidFill>
                  <a:srgbClr val="333333"/>
                </a:solidFill>
                <a:latin typeface="Consolas" panose="020B0609020204030204" pitchFamily="49" charset="0"/>
              </a:rPr>
              <a:t> +x listener.py </a:t>
            </a:r>
          </a:p>
        </p:txBody>
      </p:sp>
      <p:pic>
        <p:nvPicPr>
          <p:cNvPr id="8" name="Content Placeholder 7">
            <a:extLst>
              <a:ext uri="{FF2B5EF4-FFF2-40B4-BE49-F238E27FC236}">
                <a16:creationId xmlns:a16="http://schemas.microsoft.com/office/drawing/2014/main" id="{585D3CBC-D37A-F76D-A085-2750458A3C51}"/>
              </a:ext>
            </a:extLst>
          </p:cNvPr>
          <p:cNvPicPr>
            <a:picLocks noGrp="1" noChangeAspect="1"/>
          </p:cNvPicPr>
          <p:nvPr>
            <p:ph sz="half" idx="2"/>
          </p:nvPr>
        </p:nvPicPr>
        <p:blipFill>
          <a:blip r:embed="rId2"/>
          <a:stretch>
            <a:fillRect/>
          </a:stretch>
        </p:blipFill>
        <p:spPr>
          <a:xfrm>
            <a:off x="7072076" y="2458028"/>
            <a:ext cx="3381847" cy="3086531"/>
          </a:xfrm>
        </p:spPr>
      </p:pic>
    </p:spTree>
    <p:extLst>
      <p:ext uri="{BB962C8B-B14F-4D97-AF65-F5344CB8AC3E}">
        <p14:creationId xmlns:p14="http://schemas.microsoft.com/office/powerpoint/2010/main" val="1270572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9EE120-7AB6-7B20-FEC7-412CD1B19023}"/>
              </a:ext>
            </a:extLst>
          </p:cNvPr>
          <p:cNvSpPr>
            <a:spLocks noGrp="1"/>
          </p:cNvSpPr>
          <p:nvPr>
            <p:ph sz="half" idx="1"/>
          </p:nvPr>
        </p:nvSpPr>
        <p:spPr>
          <a:xfrm>
            <a:off x="838200" y="1825625"/>
            <a:ext cx="5181600" cy="4351338"/>
          </a:xfrm>
        </p:spPr>
        <p:txBody>
          <a:bodyPr>
            <a:normAutofit/>
          </a:bodyPr>
          <a:lstStyle/>
          <a:p>
            <a:pPr marL="0" indent="0">
              <a:buNone/>
            </a:pPr>
            <a:r>
              <a:rPr lang="en-US" sz="2000" dirty="0">
                <a:latin typeface="Nexa-Bold" panose="01000000000000000000" pitchFamily="2" charset="0"/>
              </a:rPr>
              <a:t>Coding the Listener node</a:t>
            </a:r>
          </a:p>
          <a:p>
            <a:pPr>
              <a:lnSpc>
                <a:spcPct val="150000"/>
              </a:lnSpc>
            </a:pPr>
            <a:r>
              <a:rPr lang="en-US" sz="1600" dirty="0"/>
              <a:t>This node will subscribe to the “/chatter” topic and display on terminal the message (String) it has received. </a:t>
            </a:r>
          </a:p>
          <a:p>
            <a:pPr>
              <a:lnSpc>
                <a:spcPct val="150000"/>
              </a:lnSpc>
            </a:pPr>
            <a:r>
              <a:rPr lang="en-US" sz="1600" dirty="0"/>
              <a:t>To start, the message will be sent form the terminal (manually) to verify that the node is working properly (debug).</a:t>
            </a:r>
          </a:p>
          <a:p>
            <a:pPr>
              <a:lnSpc>
                <a:spcPct val="150000"/>
              </a:lnSpc>
            </a:pPr>
            <a:r>
              <a:rPr lang="en-US" sz="1600" dirty="0"/>
              <a:t>A graphical representation of this task will look as follows</a:t>
            </a:r>
          </a:p>
          <a:p>
            <a:pPr>
              <a:lnSpc>
                <a:spcPct val="150000"/>
              </a:lnSpc>
            </a:pPr>
            <a:endParaRPr lang="en-US" sz="1600" dirty="0"/>
          </a:p>
          <a:p>
            <a:pPr>
              <a:lnSpc>
                <a:spcPct val="150000"/>
              </a:lnSpc>
            </a:pPr>
            <a:endParaRPr lang="en-US" sz="1600" dirty="0"/>
          </a:p>
          <a:p>
            <a:pPr>
              <a:lnSpc>
                <a:spcPct val="150000"/>
              </a:lnSpc>
            </a:pPr>
            <a:endParaRPr lang="en-US" sz="1200" dirty="0"/>
          </a:p>
        </p:txBody>
      </p:sp>
      <p:sp>
        <p:nvSpPr>
          <p:cNvPr id="3" name="Content Placeholder 2">
            <a:extLst>
              <a:ext uri="{FF2B5EF4-FFF2-40B4-BE49-F238E27FC236}">
                <a16:creationId xmlns:a16="http://schemas.microsoft.com/office/drawing/2014/main" id="{4D30DCF1-0F78-6A6E-6D74-3E0CAD7BA63C}"/>
              </a:ext>
            </a:extLst>
          </p:cNvPr>
          <p:cNvSpPr>
            <a:spLocks noGrp="1"/>
          </p:cNvSpPr>
          <p:nvPr>
            <p:ph sz="half" idx="2"/>
          </p:nvPr>
        </p:nvSpPr>
        <p:spPr>
          <a:xfrm>
            <a:off x="6172200" y="1825625"/>
            <a:ext cx="5181600" cy="4546600"/>
          </a:xfrm>
        </p:spPr>
        <p:txBody>
          <a:bodyPr>
            <a:normAutofit lnSpcReduction="10000"/>
          </a:bodyPr>
          <a:lstStyle/>
          <a:p>
            <a:pPr>
              <a:lnSpc>
                <a:spcPct val="150000"/>
              </a:lnSpc>
            </a:pPr>
            <a:r>
              <a:rPr lang="en-US" sz="1600" dirty="0"/>
              <a:t>The structure to be used for this node is the following.</a:t>
            </a:r>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endParaRPr lang="en-GB" sz="1600" dirty="0"/>
          </a:p>
          <a:p>
            <a:pPr>
              <a:lnSpc>
                <a:spcPct val="150000"/>
              </a:lnSpc>
            </a:pPr>
            <a:r>
              <a:rPr lang="en-GB" sz="1600" dirty="0"/>
              <a:t>Your code will be written in the file “listener.py”.</a:t>
            </a:r>
          </a:p>
        </p:txBody>
      </p:sp>
      <p:sp>
        <p:nvSpPr>
          <p:cNvPr id="4" name="Title 3">
            <a:extLst>
              <a:ext uri="{FF2B5EF4-FFF2-40B4-BE49-F238E27FC236}">
                <a16:creationId xmlns:a16="http://schemas.microsoft.com/office/drawing/2014/main" id="{C49EC9FA-5926-A86F-FE5A-36A592CF66ED}"/>
              </a:ext>
            </a:extLst>
          </p:cNvPr>
          <p:cNvSpPr>
            <a:spLocks noGrp="1"/>
          </p:cNvSpPr>
          <p:nvPr>
            <p:ph type="title"/>
          </p:nvPr>
        </p:nvSpPr>
        <p:spPr/>
        <p:txBody>
          <a:bodyPr/>
          <a:lstStyle/>
          <a:p>
            <a:r>
              <a:rPr lang="en-GB" dirty="0"/>
              <a:t>ROS Activity 1</a:t>
            </a:r>
          </a:p>
        </p:txBody>
      </p:sp>
      <p:pic>
        <p:nvPicPr>
          <p:cNvPr id="5" name="Content Placeholder 7">
            <a:extLst>
              <a:ext uri="{FF2B5EF4-FFF2-40B4-BE49-F238E27FC236}">
                <a16:creationId xmlns:a16="http://schemas.microsoft.com/office/drawing/2014/main" id="{A6CC00E7-45F5-9290-8A0D-BC55E2E78F74}"/>
              </a:ext>
            </a:extLst>
          </p:cNvPr>
          <p:cNvPicPr>
            <a:picLocks noChangeAspect="1"/>
          </p:cNvPicPr>
          <p:nvPr/>
        </p:nvPicPr>
        <p:blipFill>
          <a:blip r:embed="rId2"/>
          <a:stretch>
            <a:fillRect/>
          </a:stretch>
        </p:blipFill>
        <p:spPr>
          <a:xfrm>
            <a:off x="838200" y="5576455"/>
            <a:ext cx="4340728" cy="1201016"/>
          </a:xfrm>
          <a:prstGeom prst="rect">
            <a:avLst/>
          </a:prstGeom>
        </p:spPr>
      </p:pic>
      <p:sp>
        <p:nvSpPr>
          <p:cNvPr id="7" name="Slide Number Placeholder 6">
            <a:extLst>
              <a:ext uri="{FF2B5EF4-FFF2-40B4-BE49-F238E27FC236}">
                <a16:creationId xmlns:a16="http://schemas.microsoft.com/office/drawing/2014/main" id="{A8C55BF8-BB18-FA4F-6CBA-B5D6CE73A71E}"/>
              </a:ext>
            </a:extLst>
          </p:cNvPr>
          <p:cNvSpPr>
            <a:spLocks noGrp="1"/>
          </p:cNvSpPr>
          <p:nvPr>
            <p:ph type="sldNum" sz="quarter" idx="12"/>
          </p:nvPr>
        </p:nvSpPr>
        <p:spPr/>
        <p:txBody>
          <a:bodyPr/>
          <a:lstStyle/>
          <a:p>
            <a:fld id="{E33F180C-7AC5-428A-9DBB-8DF57BA31570}" type="slidenum">
              <a:rPr lang="en-GB" smtClean="0"/>
              <a:t>49</a:t>
            </a:fld>
            <a:endParaRPr lang="en-GB"/>
          </a:p>
        </p:txBody>
      </p:sp>
      <p:pic>
        <p:nvPicPr>
          <p:cNvPr id="8" name="Picture 7">
            <a:extLst>
              <a:ext uri="{FF2B5EF4-FFF2-40B4-BE49-F238E27FC236}">
                <a16:creationId xmlns:a16="http://schemas.microsoft.com/office/drawing/2014/main" id="{76B458FE-A6C6-C9FA-F983-24BC2703A9EE}"/>
              </a:ext>
            </a:extLst>
          </p:cNvPr>
          <p:cNvPicPr>
            <a:picLocks noChangeAspect="1"/>
          </p:cNvPicPr>
          <p:nvPr/>
        </p:nvPicPr>
        <p:blipFill>
          <a:blip r:embed="rId3"/>
          <a:stretch>
            <a:fillRect/>
          </a:stretch>
        </p:blipFill>
        <p:spPr>
          <a:xfrm>
            <a:off x="7135905" y="2650622"/>
            <a:ext cx="2949390" cy="3326405"/>
          </a:xfrm>
          <a:prstGeom prst="rect">
            <a:avLst/>
          </a:prstGeom>
        </p:spPr>
      </p:pic>
    </p:spTree>
    <p:extLst>
      <p:ext uri="{BB962C8B-B14F-4D97-AF65-F5344CB8AC3E}">
        <p14:creationId xmlns:p14="http://schemas.microsoft.com/office/powerpoint/2010/main" val="2677065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19E3-AF98-186A-DEF2-F6A69141837C}"/>
              </a:ext>
            </a:extLst>
          </p:cNvPr>
          <p:cNvSpPr>
            <a:spLocks noGrp="1"/>
          </p:cNvSpPr>
          <p:nvPr>
            <p:ph type="title"/>
          </p:nvPr>
        </p:nvSpPr>
        <p:spPr/>
        <p:txBody>
          <a:bodyPr/>
          <a:lstStyle/>
          <a:p>
            <a:r>
              <a:rPr lang="en-GB" dirty="0"/>
              <a:t>Introduction</a:t>
            </a:r>
          </a:p>
        </p:txBody>
      </p:sp>
      <p:pic>
        <p:nvPicPr>
          <p:cNvPr id="3" name="Content Placeholder 51">
            <a:extLst>
              <a:ext uri="{FF2B5EF4-FFF2-40B4-BE49-F238E27FC236}">
                <a16:creationId xmlns:a16="http://schemas.microsoft.com/office/drawing/2014/main" id="{04DCE7A5-DFE4-5A39-3E28-6BD53FADB97B}"/>
              </a:ext>
            </a:extLst>
          </p:cNvPr>
          <p:cNvPicPr>
            <a:picLocks noChangeAspect="1"/>
          </p:cNvPicPr>
          <p:nvPr/>
        </p:nvPicPr>
        <p:blipFill>
          <a:blip r:embed="rId3"/>
          <a:stretch>
            <a:fillRect/>
          </a:stretch>
        </p:blipFill>
        <p:spPr>
          <a:xfrm>
            <a:off x="1788802" y="1640894"/>
            <a:ext cx="8614395" cy="4224894"/>
          </a:xfrm>
          <a:prstGeom prst="rect">
            <a:avLst/>
          </a:prstGeom>
        </p:spPr>
      </p:pic>
      <p:sp>
        <p:nvSpPr>
          <p:cNvPr id="4" name="TextBox 3">
            <a:extLst>
              <a:ext uri="{FF2B5EF4-FFF2-40B4-BE49-F238E27FC236}">
                <a16:creationId xmlns:a16="http://schemas.microsoft.com/office/drawing/2014/main" id="{411327CA-A71C-6E2B-0401-ED3F1BDF1F5A}"/>
              </a:ext>
            </a:extLst>
          </p:cNvPr>
          <p:cNvSpPr txBox="1"/>
          <p:nvPr/>
        </p:nvSpPr>
        <p:spPr>
          <a:xfrm>
            <a:off x="339047" y="6308333"/>
            <a:ext cx="4500081" cy="276999"/>
          </a:xfrm>
          <a:prstGeom prst="rect">
            <a:avLst/>
          </a:prstGeom>
          <a:noFill/>
        </p:spPr>
        <p:txBody>
          <a:bodyPr wrap="square" rtlCol="0">
            <a:spAutoFit/>
          </a:bodyPr>
          <a:lstStyle/>
          <a:p>
            <a:r>
              <a:rPr lang="en-US" sz="1200" b="1" i="0" dirty="0">
                <a:solidFill>
                  <a:srgbClr val="282829"/>
                </a:solidFill>
                <a:effectLst/>
                <a:latin typeface="Nexa-Light" panose="01000000000000000000" pitchFamily="2" charset="0"/>
              </a:rPr>
              <a:t>** Any resemblance to reality, is purely coincidental.</a:t>
            </a:r>
            <a:endParaRPr lang="en-GB" sz="1200" dirty="0">
              <a:latin typeface="Nexa-Light" panose="01000000000000000000" pitchFamily="2" charset="0"/>
            </a:endParaRPr>
          </a:p>
        </p:txBody>
      </p:sp>
      <p:sp>
        <p:nvSpPr>
          <p:cNvPr id="5" name="Slide Number Placeholder 4">
            <a:extLst>
              <a:ext uri="{FF2B5EF4-FFF2-40B4-BE49-F238E27FC236}">
                <a16:creationId xmlns:a16="http://schemas.microsoft.com/office/drawing/2014/main" id="{B1EF16F2-D213-47E7-5483-6F301BC5F484}"/>
              </a:ext>
            </a:extLst>
          </p:cNvPr>
          <p:cNvSpPr>
            <a:spLocks noGrp="1"/>
          </p:cNvSpPr>
          <p:nvPr>
            <p:ph type="sldNum" sz="quarter" idx="12"/>
          </p:nvPr>
        </p:nvSpPr>
        <p:spPr/>
        <p:txBody>
          <a:bodyPr/>
          <a:lstStyle/>
          <a:p>
            <a:fld id="{E33F180C-7AC5-428A-9DBB-8DF57BA31570}" type="slidenum">
              <a:rPr lang="en-GB" smtClean="0"/>
              <a:t>5</a:t>
            </a:fld>
            <a:endParaRPr lang="en-GB"/>
          </a:p>
        </p:txBody>
      </p:sp>
    </p:spTree>
    <p:extLst>
      <p:ext uri="{BB962C8B-B14F-4D97-AF65-F5344CB8AC3E}">
        <p14:creationId xmlns:p14="http://schemas.microsoft.com/office/powerpoint/2010/main" val="25833037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CA23E4-6404-2A93-7331-202724FA75E8}"/>
              </a:ext>
            </a:extLst>
          </p:cNvPr>
          <p:cNvSpPr>
            <a:spLocks noGrp="1"/>
          </p:cNvSpPr>
          <p:nvPr>
            <p:ph sz="half" idx="1"/>
          </p:nvPr>
        </p:nvSpPr>
        <p:spPr>
          <a:xfrm>
            <a:off x="217708" y="1733686"/>
            <a:ext cx="6334124" cy="4351338"/>
          </a:xfrm>
          <a:solidFill>
            <a:schemeClr val="tx2">
              <a:lumMod val="50000"/>
            </a:schemeClr>
          </a:solidFill>
        </p:spPr>
        <p:txBody>
          <a:bodyPr>
            <a:noAutofit/>
          </a:bodyPr>
          <a:lstStyle/>
          <a:p>
            <a:pPr marL="0" indent="0">
              <a:lnSpc>
                <a:spcPct val="100000"/>
              </a:lnSpc>
              <a:spcBef>
                <a:spcPts val="0"/>
              </a:spcBef>
              <a:buNone/>
            </a:pPr>
            <a:r>
              <a:rPr lang="en-GB" sz="1200" b="0" dirty="0">
                <a:solidFill>
                  <a:srgbClr val="569CD6"/>
                </a:solidFill>
                <a:effectLst/>
                <a:latin typeface="Consolas" panose="020B0609020204030204" pitchFamily="49" charset="0"/>
              </a:rPr>
              <a:t>import</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a:t>
            </a:r>
            <a:endParaRPr lang="en-GB" sz="1200" b="0" dirty="0">
              <a:solidFill>
                <a:srgbClr val="D4D4D4"/>
              </a:solidFill>
              <a:effectLst/>
              <a:latin typeface="Consolas" panose="020B0609020204030204" pitchFamily="49" charset="0"/>
            </a:endParaRPr>
          </a:p>
          <a:p>
            <a:pPr marL="0" indent="0">
              <a:lnSpc>
                <a:spcPct val="100000"/>
              </a:lnSpc>
              <a:spcBef>
                <a:spcPts val="0"/>
              </a:spcBef>
              <a:buNone/>
            </a:pPr>
            <a:r>
              <a:rPr lang="en-GB" sz="1200" b="0" dirty="0">
                <a:solidFill>
                  <a:srgbClr val="569CD6"/>
                </a:solidFill>
                <a:effectLst/>
                <a:latin typeface="Consolas" panose="020B0609020204030204" pitchFamily="49" charset="0"/>
              </a:rPr>
              <a:t>from</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rclpy.node</a:t>
            </a: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import</a:t>
            </a:r>
            <a:r>
              <a:rPr lang="en-GB" sz="1200" b="0" dirty="0">
                <a:solidFill>
                  <a:srgbClr val="D4D4D4"/>
                </a:solidFill>
                <a:effectLst/>
                <a:latin typeface="Consolas" panose="020B0609020204030204" pitchFamily="49" charset="0"/>
              </a:rPr>
              <a:t> Node</a:t>
            </a:r>
          </a:p>
          <a:p>
            <a:pPr marL="0" indent="0">
              <a:lnSpc>
                <a:spcPct val="100000"/>
              </a:lnSpc>
              <a:spcBef>
                <a:spcPts val="0"/>
              </a:spcBef>
              <a:buNone/>
            </a:pPr>
            <a:br>
              <a:rPr lang="en-GB" sz="1200" b="0" dirty="0">
                <a:solidFill>
                  <a:srgbClr val="D4D4D4"/>
                </a:solidFill>
                <a:effectLst/>
                <a:latin typeface="Consolas" panose="020B0609020204030204" pitchFamily="49" charset="0"/>
              </a:rPr>
            </a:br>
            <a:r>
              <a:rPr lang="en-GB" sz="1200" b="0" dirty="0">
                <a:solidFill>
                  <a:srgbClr val="569CD6"/>
                </a:solidFill>
                <a:effectLst/>
                <a:latin typeface="Consolas" panose="020B0609020204030204" pitchFamily="49" charset="0"/>
              </a:rPr>
              <a:t>from</a:t>
            </a:r>
            <a:r>
              <a:rPr lang="en-GB" sz="1200" b="0" dirty="0">
                <a:solidFill>
                  <a:srgbClr val="D4D4D4"/>
                </a:solidFill>
                <a:effectLst/>
                <a:latin typeface="Consolas" panose="020B0609020204030204" pitchFamily="49" charset="0"/>
              </a:rPr>
              <a:t> std_msgs.msg </a:t>
            </a:r>
            <a:r>
              <a:rPr lang="en-GB" sz="1200" b="0" dirty="0">
                <a:solidFill>
                  <a:srgbClr val="569CD6"/>
                </a:solidFill>
                <a:effectLst/>
                <a:latin typeface="Consolas" panose="020B0609020204030204" pitchFamily="49" charset="0"/>
              </a:rPr>
              <a:t>import</a:t>
            </a:r>
            <a:r>
              <a:rPr lang="en-GB" sz="1200" b="0" dirty="0">
                <a:solidFill>
                  <a:srgbClr val="D4D4D4"/>
                </a:solidFill>
                <a:effectLst/>
                <a:latin typeface="Consolas" panose="020B0609020204030204" pitchFamily="49" charset="0"/>
              </a:rPr>
              <a:t> String</a:t>
            </a:r>
          </a:p>
          <a:p>
            <a:pPr marL="0" indent="0">
              <a:lnSpc>
                <a:spcPct val="100000"/>
              </a:lnSpc>
              <a:spcBef>
                <a:spcPts val="0"/>
              </a:spcBef>
              <a:buNone/>
            </a:pPr>
            <a:br>
              <a:rPr lang="en-GB" sz="1200" b="0" dirty="0">
                <a:solidFill>
                  <a:srgbClr val="D4D4D4"/>
                </a:solidFill>
                <a:effectLst/>
                <a:latin typeface="Consolas" panose="020B0609020204030204" pitchFamily="49" charset="0"/>
              </a:rPr>
            </a:br>
            <a:r>
              <a:rPr lang="en-GB" sz="1200" b="0" dirty="0">
                <a:solidFill>
                  <a:srgbClr val="569CD6"/>
                </a:solidFill>
                <a:effectLst/>
                <a:latin typeface="Consolas" panose="020B0609020204030204" pitchFamily="49" charset="0"/>
              </a:rPr>
              <a:t>class</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MinimalSubscriber</a:t>
            </a:r>
            <a:r>
              <a:rPr lang="en-GB" sz="1200" b="0" dirty="0">
                <a:solidFill>
                  <a:srgbClr val="D4D4D4"/>
                </a:solidFill>
                <a:effectLst/>
                <a:latin typeface="Consolas" panose="020B0609020204030204" pitchFamily="49" charset="0"/>
              </a:rPr>
              <a:t>(Node):</a:t>
            </a:r>
          </a:p>
          <a:p>
            <a:pPr marL="0" indent="0">
              <a:lnSpc>
                <a:spcPct val="100000"/>
              </a:lnSpc>
              <a:spcBef>
                <a:spcPts val="0"/>
              </a:spcBef>
              <a:buNone/>
            </a:pPr>
            <a:endParaRPr lang="en-GB" sz="1200" b="0" dirty="0">
              <a:solidFill>
                <a:srgbClr val="D4D4D4"/>
              </a:solidFill>
              <a:effectLst/>
              <a:latin typeface="Consolas" panose="020B0609020204030204" pitchFamily="49" charset="0"/>
            </a:endParaRPr>
          </a:p>
          <a:p>
            <a:pPr marL="0" indent="0">
              <a:lnSpc>
                <a:spcPct val="10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def</a:t>
            </a:r>
            <a:r>
              <a:rPr lang="en-GB" sz="1200" b="0" dirty="0">
                <a:solidFill>
                  <a:srgbClr val="D4D4D4"/>
                </a:solidFill>
                <a:effectLst/>
                <a:latin typeface="Consolas" panose="020B0609020204030204" pitchFamily="49" charset="0"/>
              </a:rPr>
              <a:t> __</a:t>
            </a:r>
            <a:r>
              <a:rPr lang="en-GB" sz="1200" b="0" dirty="0" err="1">
                <a:solidFill>
                  <a:srgbClr val="D4D4D4"/>
                </a:solidFill>
                <a:effectLst/>
                <a:latin typeface="Consolas" panose="020B0609020204030204" pitchFamily="49" charset="0"/>
              </a:rPr>
              <a:t>init</a:t>
            </a:r>
            <a:r>
              <a:rPr lang="en-GB" sz="1200" b="0" dirty="0">
                <a:solidFill>
                  <a:srgbClr val="D4D4D4"/>
                </a:solidFill>
                <a:effectLst/>
                <a:latin typeface="Consolas" panose="020B0609020204030204" pitchFamily="49" charset="0"/>
              </a:rPr>
              <a:t>__(self):</a:t>
            </a:r>
          </a:p>
          <a:p>
            <a:pPr marL="0" indent="0">
              <a:lnSpc>
                <a:spcPct val="100000"/>
              </a:lnSpc>
              <a:spcBef>
                <a:spcPts val="0"/>
              </a:spcBef>
              <a:buNone/>
            </a:pPr>
            <a:r>
              <a:rPr lang="en-GB" sz="1200" b="0" dirty="0">
                <a:solidFill>
                  <a:srgbClr val="D4D4D4"/>
                </a:solidFill>
                <a:effectLst/>
                <a:latin typeface="Consolas" panose="020B0609020204030204" pitchFamily="49" charset="0"/>
              </a:rPr>
              <a:t>        super().__</a:t>
            </a:r>
            <a:r>
              <a:rPr lang="en-GB" sz="1200" b="0" dirty="0" err="1">
                <a:solidFill>
                  <a:srgbClr val="D4D4D4"/>
                </a:solidFill>
                <a:effectLst/>
                <a:latin typeface="Consolas" panose="020B0609020204030204" pitchFamily="49" charset="0"/>
              </a:rPr>
              <a:t>init</a:t>
            </a:r>
            <a:r>
              <a:rPr lang="en-GB" sz="1200" b="0" dirty="0">
                <a:solidFill>
                  <a:srgbClr val="D4D4D4"/>
                </a:solidFill>
                <a:effectLst/>
                <a:latin typeface="Consolas" panose="020B0609020204030204" pitchFamily="49" charset="0"/>
              </a:rPr>
              <a:t>__(</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listener_node</a:t>
            </a:r>
            <a:r>
              <a:rPr lang="en-GB" sz="1200" b="0" dirty="0">
                <a:solidFill>
                  <a:srgbClr val="CE9178"/>
                </a:solidFill>
                <a:effectLst/>
                <a:latin typeface="Consolas" panose="020B0609020204030204" pitchFamily="49" charset="0"/>
              </a:rPr>
              <a:t>'</a:t>
            </a:r>
            <a:r>
              <a:rPr lang="en-GB" sz="1200" b="0" dirty="0">
                <a:solidFill>
                  <a:srgbClr val="D4D4D4"/>
                </a:solidFill>
                <a:effectLst/>
                <a:latin typeface="Consolas" panose="020B0609020204030204" pitchFamily="49" charset="0"/>
              </a:rPr>
              <a:t>)</a:t>
            </a:r>
          </a:p>
          <a:p>
            <a:pPr marL="0" indent="0">
              <a:lnSpc>
                <a:spcPct val="10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.subscription</a:t>
            </a:r>
            <a:r>
              <a:rPr lang="en-GB" sz="1200" b="0" dirty="0">
                <a:solidFill>
                  <a:srgbClr val="D4D4D4"/>
                </a:solidFill>
                <a:effectLst/>
                <a:latin typeface="Consolas" panose="020B0609020204030204" pitchFamily="49" charset="0"/>
              </a:rPr>
              <a:t> =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.create_subscription</a:t>
            </a:r>
            <a:r>
              <a:rPr lang="en-GB" sz="1200" b="0" dirty="0">
                <a:solidFill>
                  <a:srgbClr val="D4D4D4"/>
                </a:solidFill>
                <a:effectLst/>
                <a:latin typeface="Consolas" panose="020B0609020204030204" pitchFamily="49" charset="0"/>
              </a:rPr>
              <a:t>(</a:t>
            </a:r>
          </a:p>
          <a:p>
            <a:pPr marL="0" indent="0">
              <a:lnSpc>
                <a:spcPct val="100000"/>
              </a:lnSpc>
              <a:spcBef>
                <a:spcPts val="0"/>
              </a:spcBef>
              <a:buNone/>
            </a:pPr>
            <a:r>
              <a:rPr lang="en-GB" sz="1200" b="0" dirty="0">
                <a:solidFill>
                  <a:srgbClr val="D4D4D4"/>
                </a:solidFill>
                <a:effectLst/>
                <a:latin typeface="Consolas" panose="020B0609020204030204" pitchFamily="49" charset="0"/>
              </a:rPr>
              <a:t>            String, </a:t>
            </a:r>
            <a:r>
              <a:rPr lang="en-GB" sz="1200" b="0" dirty="0">
                <a:solidFill>
                  <a:srgbClr val="CE9178"/>
                </a:solidFill>
                <a:effectLst/>
                <a:latin typeface="Consolas" panose="020B0609020204030204" pitchFamily="49" charset="0"/>
              </a:rPr>
              <a:t>'chatter'</a:t>
            </a: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self</a:t>
            </a:r>
            <a:r>
              <a:rPr lang="en-GB" sz="1200" b="0" dirty="0">
                <a:solidFill>
                  <a:srgbClr val="D4D4D4"/>
                </a:solidFill>
                <a:effectLst/>
                <a:latin typeface="Consolas" panose="020B0609020204030204" pitchFamily="49" charset="0"/>
              </a:rPr>
              <a:t>.listener_callback,</a:t>
            </a:r>
            <a:r>
              <a:rPr lang="en-GB" sz="1200" b="0" dirty="0">
                <a:solidFill>
                  <a:srgbClr val="B5CEA8"/>
                </a:solidFill>
                <a:effectLst/>
                <a:latin typeface="Consolas" panose="020B0609020204030204" pitchFamily="49" charset="0"/>
              </a:rPr>
              <a:t>10</a:t>
            </a:r>
            <a:r>
              <a:rPr lang="en-GB" sz="1200" b="0" dirty="0">
                <a:solidFill>
                  <a:srgbClr val="D4D4D4"/>
                </a:solidFill>
                <a:effectLst/>
                <a:latin typeface="Consolas" panose="020B0609020204030204" pitchFamily="49" charset="0"/>
              </a:rPr>
              <a:t>)</a:t>
            </a:r>
          </a:p>
          <a:p>
            <a:pPr marL="0" indent="0">
              <a:lnSpc>
                <a:spcPct val="10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.subscription</a:t>
            </a:r>
            <a:r>
              <a:rPr lang="en-GB" sz="1200" b="0" dirty="0">
                <a:solidFill>
                  <a:srgbClr val="D4D4D4"/>
                </a:solidFill>
                <a:effectLst/>
                <a:latin typeface="Consolas" panose="020B0609020204030204" pitchFamily="49" charset="0"/>
              </a:rPr>
              <a:t> </a:t>
            </a:r>
            <a:r>
              <a:rPr lang="en-GB" sz="1200" b="0" dirty="0">
                <a:solidFill>
                  <a:srgbClr val="6A9955"/>
                </a:solidFill>
                <a:effectLst/>
                <a:latin typeface="Consolas" panose="020B0609020204030204" pitchFamily="49" charset="0"/>
              </a:rPr>
              <a:t>#No </a:t>
            </a:r>
            <a:r>
              <a:rPr lang="en-GB" sz="1200" b="0" dirty="0" err="1">
                <a:solidFill>
                  <a:srgbClr val="6A9955"/>
                </a:solidFill>
                <a:effectLst/>
                <a:latin typeface="Consolas" panose="020B0609020204030204" pitchFamily="49" charset="0"/>
              </a:rPr>
              <a:t>unusedvariable</a:t>
            </a:r>
            <a:r>
              <a:rPr lang="en-GB" sz="1200" b="0" dirty="0">
                <a:solidFill>
                  <a:srgbClr val="6A9955"/>
                </a:solidFill>
                <a:effectLst/>
                <a:latin typeface="Consolas" panose="020B0609020204030204" pitchFamily="49" charset="0"/>
              </a:rPr>
              <a:t> warning</a:t>
            </a:r>
          </a:p>
          <a:p>
            <a:pPr marL="0" indent="0">
              <a:lnSpc>
                <a:spcPct val="100000"/>
              </a:lnSpc>
              <a:spcBef>
                <a:spcPts val="0"/>
              </a:spcBef>
              <a:buNone/>
            </a:pPr>
            <a:endParaRPr lang="en-GB" sz="1200" b="0" dirty="0">
              <a:solidFill>
                <a:srgbClr val="D4D4D4"/>
              </a:solidFill>
              <a:effectLst/>
              <a:latin typeface="Consolas" panose="020B0609020204030204" pitchFamily="49" charset="0"/>
            </a:endParaRPr>
          </a:p>
          <a:p>
            <a:pPr marL="0" indent="0">
              <a:lnSpc>
                <a:spcPct val="100000"/>
              </a:lnSpc>
              <a:spcBef>
                <a:spcPts val="0"/>
              </a:spcBef>
              <a:buNone/>
            </a:pPr>
            <a:br>
              <a:rPr lang="en-GB" sz="1200" b="0" dirty="0">
                <a:solidFill>
                  <a:srgbClr val="D4D4D4"/>
                </a:solidFill>
                <a:effectLst/>
                <a:latin typeface="Consolas" panose="020B0609020204030204" pitchFamily="49" charset="0"/>
              </a:rPr>
            </a:b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def</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listener_callback</a:t>
            </a:r>
            <a:r>
              <a:rPr lang="en-GB" sz="1200" b="0" dirty="0">
                <a:solidFill>
                  <a:srgbClr val="D4D4D4"/>
                </a:solidFill>
                <a:effectLst/>
                <a:latin typeface="Consolas" panose="020B0609020204030204" pitchFamily="49" charset="0"/>
              </a:rPr>
              <a:t>(self, </a:t>
            </a:r>
            <a:r>
              <a:rPr lang="en-GB" sz="1200" b="0" dirty="0" err="1">
                <a:solidFill>
                  <a:srgbClr val="D4D4D4"/>
                </a:solidFill>
                <a:effectLst/>
                <a:latin typeface="Consolas" panose="020B0609020204030204" pitchFamily="49" charset="0"/>
              </a:rPr>
              <a:t>msg</a:t>
            </a:r>
            <a:r>
              <a:rPr lang="en-GB" sz="1200" b="0" dirty="0">
                <a:solidFill>
                  <a:srgbClr val="D4D4D4"/>
                </a:solidFill>
                <a:effectLst/>
                <a:latin typeface="Consolas" panose="020B0609020204030204" pitchFamily="49" charset="0"/>
              </a:rPr>
              <a:t>):</a:t>
            </a:r>
          </a:p>
          <a:p>
            <a:pPr marL="0" indent="0">
              <a:lnSpc>
                <a:spcPct val="10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self</a:t>
            </a:r>
            <a:r>
              <a:rPr lang="en-GB" sz="1200" b="0" dirty="0" err="1">
                <a:solidFill>
                  <a:srgbClr val="D4D4D4"/>
                </a:solidFill>
                <a:effectLst/>
                <a:latin typeface="Consolas" panose="020B0609020204030204" pitchFamily="49" charset="0"/>
              </a:rPr>
              <a:t>.get_logger</a:t>
            </a:r>
            <a:r>
              <a:rPr lang="en-GB" sz="1200" b="0" dirty="0">
                <a:solidFill>
                  <a:srgbClr val="D4D4D4"/>
                </a:solidFill>
                <a:effectLst/>
                <a:latin typeface="Consolas" panose="020B0609020204030204" pitchFamily="49" charset="0"/>
              </a:rPr>
              <a:t>().info(</a:t>
            </a:r>
            <a:r>
              <a:rPr lang="en-GB" sz="1200" b="0" dirty="0">
                <a:solidFill>
                  <a:srgbClr val="CE9178"/>
                </a:solidFill>
                <a:effectLst/>
                <a:latin typeface="Consolas" panose="020B0609020204030204" pitchFamily="49" charset="0"/>
              </a:rPr>
              <a:t>'I heard "%s"'</a:t>
            </a:r>
            <a:r>
              <a:rPr lang="en-GB" sz="1200" b="0" dirty="0">
                <a:solidFill>
                  <a:srgbClr val="D4D4D4"/>
                </a:solidFill>
                <a:effectLst/>
                <a:latin typeface="Consolas" panose="020B0609020204030204" pitchFamily="49" charset="0"/>
              </a:rPr>
              <a:t> % </a:t>
            </a:r>
            <a:r>
              <a:rPr lang="en-GB" sz="1200" b="0" dirty="0" err="1">
                <a:solidFill>
                  <a:srgbClr val="D4D4D4"/>
                </a:solidFill>
                <a:effectLst/>
                <a:latin typeface="Consolas" panose="020B0609020204030204" pitchFamily="49" charset="0"/>
              </a:rPr>
              <a:t>msg.data</a:t>
            </a:r>
            <a:r>
              <a:rPr lang="en-GB" sz="1200" b="0" dirty="0">
                <a:solidFill>
                  <a:srgbClr val="D4D4D4"/>
                </a:solidFill>
                <a:effectLst/>
                <a:latin typeface="Consolas" panose="020B0609020204030204" pitchFamily="49" charset="0"/>
              </a:rPr>
              <a:t>)</a:t>
            </a:r>
          </a:p>
          <a:p>
            <a:pPr marL="0" indent="0">
              <a:lnSpc>
                <a:spcPct val="100000"/>
              </a:lnSpc>
              <a:spcBef>
                <a:spcPts val="0"/>
              </a:spcBef>
              <a:buNone/>
            </a:pPr>
            <a:br>
              <a:rPr lang="en-GB" sz="1200" b="0" dirty="0">
                <a:solidFill>
                  <a:srgbClr val="D4D4D4"/>
                </a:solidFill>
                <a:effectLst/>
                <a:latin typeface="Consolas" panose="020B0609020204030204" pitchFamily="49" charset="0"/>
              </a:rPr>
            </a:br>
            <a:endParaRPr lang="en-GB" sz="1200" b="0" dirty="0">
              <a:solidFill>
                <a:srgbClr val="D4D4D4"/>
              </a:solidFill>
              <a:effectLst/>
              <a:latin typeface="Consolas" panose="020B0609020204030204" pitchFamily="49" charset="0"/>
            </a:endParaRPr>
          </a:p>
        </p:txBody>
      </p:sp>
      <p:sp>
        <p:nvSpPr>
          <p:cNvPr id="13" name="Content Placeholder 12">
            <a:extLst>
              <a:ext uri="{FF2B5EF4-FFF2-40B4-BE49-F238E27FC236}">
                <a16:creationId xmlns:a16="http://schemas.microsoft.com/office/drawing/2014/main" id="{049D7BDF-8F81-8CBF-F85A-54C727C9528D}"/>
              </a:ext>
            </a:extLst>
          </p:cNvPr>
          <p:cNvSpPr>
            <a:spLocks noGrp="1"/>
          </p:cNvSpPr>
          <p:nvPr>
            <p:ph sz="half" idx="2"/>
          </p:nvPr>
        </p:nvSpPr>
        <p:spPr>
          <a:xfrm>
            <a:off x="6781800" y="1825625"/>
            <a:ext cx="5181600" cy="4351338"/>
          </a:xfrm>
          <a:solidFill>
            <a:schemeClr val="tx2">
              <a:lumMod val="50000"/>
            </a:schemeClr>
          </a:solidFill>
        </p:spPr>
        <p:txBody>
          <a:bodyPr>
            <a:normAutofit/>
          </a:bodyPr>
          <a:lstStyle/>
          <a:p>
            <a:pPr marL="0" indent="0">
              <a:lnSpc>
                <a:spcPct val="110000"/>
              </a:lnSpc>
              <a:spcBef>
                <a:spcPts val="0"/>
              </a:spcBef>
              <a:buNone/>
            </a:pPr>
            <a:r>
              <a:rPr lang="en-GB" sz="1200" b="0" dirty="0">
                <a:solidFill>
                  <a:srgbClr val="6A9955"/>
                </a:solidFill>
                <a:effectLst/>
                <a:latin typeface="Consolas" panose="020B0609020204030204" pitchFamily="49" charset="0"/>
              </a:rPr>
              <a:t>#Main</a:t>
            </a:r>
            <a:endParaRPr lang="en-GB" sz="1200" b="0" dirty="0">
              <a:solidFill>
                <a:srgbClr val="D4D4D4"/>
              </a:solidFill>
              <a:effectLst/>
              <a:latin typeface="Consolas" panose="020B0609020204030204" pitchFamily="49" charset="0"/>
            </a:endParaRPr>
          </a:p>
          <a:p>
            <a:pPr marL="0" indent="0">
              <a:lnSpc>
                <a:spcPct val="110000"/>
              </a:lnSpc>
              <a:spcBef>
                <a:spcPts val="0"/>
              </a:spcBef>
              <a:buNone/>
            </a:pPr>
            <a:r>
              <a:rPr lang="en-GB" sz="1200" b="0" dirty="0">
                <a:solidFill>
                  <a:srgbClr val="569CD6"/>
                </a:solidFill>
                <a:effectLst/>
                <a:latin typeface="Consolas" panose="020B0609020204030204" pitchFamily="49" charset="0"/>
              </a:rPr>
              <a:t>def</a:t>
            </a:r>
            <a:r>
              <a:rPr lang="en-GB" sz="1200" b="0" dirty="0">
                <a:solidFill>
                  <a:srgbClr val="D4D4D4"/>
                </a:solidFill>
                <a:effectLst/>
                <a:latin typeface="Consolas" panose="020B0609020204030204" pitchFamily="49" charset="0"/>
              </a:rPr>
              <a:t> main(</a:t>
            </a:r>
            <a:r>
              <a:rPr lang="en-GB" sz="1200" b="0" dirty="0" err="1">
                <a:solidFill>
                  <a:srgbClr val="D4D4D4"/>
                </a:solidFill>
                <a:effectLst/>
                <a:latin typeface="Consolas" panose="020B0609020204030204" pitchFamily="49" charset="0"/>
              </a:rPr>
              <a:t>args</a:t>
            </a:r>
            <a:r>
              <a:rPr lang="en-GB" sz="1200" b="0" dirty="0">
                <a:solidFill>
                  <a:srgbClr val="D4D4D4"/>
                </a:solidFill>
                <a:effectLst/>
                <a:latin typeface="Consolas" panose="020B0609020204030204" pitchFamily="49" charset="0"/>
              </a:rPr>
              <a:t>=</a:t>
            </a:r>
            <a:r>
              <a:rPr lang="en-GB" sz="1200" b="0" dirty="0">
                <a:solidFill>
                  <a:srgbClr val="569CD6"/>
                </a:solidFill>
                <a:effectLst/>
                <a:latin typeface="Consolas" panose="020B0609020204030204" pitchFamily="49" charset="0"/>
              </a:rPr>
              <a:t>None</a:t>
            </a:r>
            <a:r>
              <a:rPr lang="en-GB" sz="1200" b="0" dirty="0">
                <a:solidFill>
                  <a:srgbClr val="D4D4D4"/>
                </a:solidFill>
                <a:effectLst/>
                <a:latin typeface="Consolas" panose="020B0609020204030204" pitchFamily="49" charset="0"/>
              </a:rPr>
              <a:t>):</a:t>
            </a:r>
          </a:p>
          <a:p>
            <a:pPr marL="0" indent="0">
              <a:lnSpc>
                <a:spcPct val="110000"/>
              </a:lnSpc>
              <a:spcBef>
                <a:spcPts val="0"/>
              </a:spcBef>
              <a:buNone/>
            </a:pPr>
            <a:endParaRPr lang="en-GB" sz="1200" b="0" dirty="0">
              <a:solidFill>
                <a:srgbClr val="D4D4D4"/>
              </a:solidFill>
              <a:effectLst/>
              <a:latin typeface="Consolas" panose="020B0609020204030204" pitchFamily="49" charset="0"/>
            </a:endParaRPr>
          </a:p>
          <a:p>
            <a:pPr marL="0" indent="0">
              <a:lnSpc>
                <a:spcPct val="11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rclpy.init</a:t>
            </a:r>
            <a:r>
              <a:rPr lang="en-GB" sz="1200" b="0" dirty="0">
                <a:solidFill>
                  <a:srgbClr val="D4D4D4"/>
                </a:solidFill>
                <a:effectLst/>
                <a:latin typeface="Consolas" panose="020B0609020204030204" pitchFamily="49" charset="0"/>
              </a:rPr>
              <a:t>(</a:t>
            </a:r>
            <a:r>
              <a:rPr lang="en-GB" sz="1200" b="0" dirty="0" err="1">
                <a:solidFill>
                  <a:srgbClr val="D4D4D4"/>
                </a:solidFill>
                <a:effectLst/>
                <a:latin typeface="Consolas" panose="020B0609020204030204" pitchFamily="49" charset="0"/>
              </a:rPr>
              <a:t>args</a:t>
            </a:r>
            <a:r>
              <a:rPr lang="en-GB" sz="1200" b="0" dirty="0">
                <a:solidFill>
                  <a:srgbClr val="D4D4D4"/>
                </a:solidFill>
                <a:effectLst/>
                <a:latin typeface="Consolas" panose="020B0609020204030204" pitchFamily="49" charset="0"/>
              </a:rPr>
              <a:t>=</a:t>
            </a:r>
            <a:r>
              <a:rPr lang="en-GB" sz="1200" b="0" dirty="0" err="1">
                <a:solidFill>
                  <a:srgbClr val="D4D4D4"/>
                </a:solidFill>
                <a:effectLst/>
                <a:latin typeface="Consolas" panose="020B0609020204030204" pitchFamily="49" charset="0"/>
              </a:rPr>
              <a:t>args</a:t>
            </a:r>
            <a:r>
              <a:rPr lang="en-GB" sz="1200" b="0" dirty="0">
                <a:solidFill>
                  <a:srgbClr val="D4D4D4"/>
                </a:solidFill>
                <a:effectLst/>
                <a:latin typeface="Consolas" panose="020B0609020204030204" pitchFamily="49" charset="0"/>
              </a:rPr>
              <a:t>)</a:t>
            </a:r>
          </a:p>
          <a:p>
            <a:pPr marL="0" indent="0">
              <a:lnSpc>
                <a:spcPct val="11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minimal_subscriber</a:t>
            </a:r>
            <a:r>
              <a:rPr lang="en-GB" sz="1200" b="0" dirty="0">
                <a:solidFill>
                  <a:srgbClr val="D4D4D4"/>
                </a:solidFill>
                <a:effectLst/>
                <a:latin typeface="Consolas" panose="020B0609020204030204" pitchFamily="49" charset="0"/>
              </a:rPr>
              <a:t>  = </a:t>
            </a:r>
            <a:r>
              <a:rPr lang="en-GB" sz="1200" b="0" dirty="0" err="1">
                <a:solidFill>
                  <a:srgbClr val="D4D4D4"/>
                </a:solidFill>
                <a:effectLst/>
                <a:latin typeface="Consolas" panose="020B0609020204030204" pitchFamily="49" charset="0"/>
              </a:rPr>
              <a:t>MinimalSubscriber</a:t>
            </a:r>
            <a:r>
              <a:rPr lang="en-GB" sz="1200" b="0" dirty="0">
                <a:solidFill>
                  <a:srgbClr val="D4D4D4"/>
                </a:solidFill>
                <a:effectLst/>
                <a:latin typeface="Consolas" panose="020B0609020204030204" pitchFamily="49" charset="0"/>
              </a:rPr>
              <a:t>()</a:t>
            </a:r>
          </a:p>
          <a:p>
            <a:pPr marL="0" indent="0">
              <a:lnSpc>
                <a:spcPct val="110000"/>
              </a:lnSpc>
              <a:spcBef>
                <a:spcPts val="0"/>
              </a:spcBef>
              <a:buNone/>
            </a:pPr>
            <a:endParaRPr lang="en-GB" sz="1200" b="0" dirty="0">
              <a:solidFill>
                <a:srgbClr val="D4D4D4"/>
              </a:solidFill>
              <a:effectLst/>
              <a:latin typeface="Consolas" panose="020B0609020204030204" pitchFamily="49" charset="0"/>
            </a:endParaRPr>
          </a:p>
          <a:p>
            <a:pPr marL="0" indent="0">
              <a:lnSpc>
                <a:spcPct val="11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try</a:t>
            </a:r>
            <a:r>
              <a:rPr lang="en-GB" sz="1200" b="0" dirty="0">
                <a:solidFill>
                  <a:srgbClr val="D4D4D4"/>
                </a:solidFill>
                <a:effectLst/>
                <a:latin typeface="Consolas" panose="020B0609020204030204" pitchFamily="49" charset="0"/>
              </a:rPr>
              <a:t>:</a:t>
            </a:r>
          </a:p>
          <a:p>
            <a:pPr marL="0" indent="0">
              <a:lnSpc>
                <a:spcPct val="11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rclpy.spin</a:t>
            </a:r>
            <a:r>
              <a:rPr lang="en-GB" sz="1200" b="0" dirty="0">
                <a:solidFill>
                  <a:srgbClr val="D4D4D4"/>
                </a:solidFill>
                <a:effectLst/>
                <a:latin typeface="Consolas" panose="020B0609020204030204" pitchFamily="49" charset="0"/>
              </a:rPr>
              <a:t>(</a:t>
            </a:r>
            <a:r>
              <a:rPr lang="en-GB" sz="1200" b="0" dirty="0" err="1">
                <a:solidFill>
                  <a:srgbClr val="D4D4D4"/>
                </a:solidFill>
                <a:effectLst/>
                <a:latin typeface="Consolas" panose="020B0609020204030204" pitchFamily="49" charset="0"/>
              </a:rPr>
              <a:t>minimal_subscriber</a:t>
            </a:r>
            <a:r>
              <a:rPr lang="en-GB" sz="1200" b="0" dirty="0">
                <a:solidFill>
                  <a:srgbClr val="D4D4D4"/>
                </a:solidFill>
                <a:effectLst/>
                <a:latin typeface="Consolas" panose="020B0609020204030204" pitchFamily="49" charset="0"/>
              </a:rPr>
              <a:t>)</a:t>
            </a:r>
          </a:p>
          <a:p>
            <a:pPr marL="0" indent="0">
              <a:lnSpc>
                <a:spcPct val="11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except</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KeyboardInterrupt</a:t>
            </a:r>
            <a:r>
              <a:rPr lang="en-GB" sz="1200" b="0" dirty="0">
                <a:solidFill>
                  <a:srgbClr val="D4D4D4"/>
                </a:solidFill>
                <a:effectLst/>
                <a:latin typeface="Consolas" panose="020B0609020204030204" pitchFamily="49" charset="0"/>
              </a:rPr>
              <a:t>:</a:t>
            </a:r>
          </a:p>
          <a:p>
            <a:pPr marL="0" indent="0">
              <a:lnSpc>
                <a:spcPct val="11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pass</a:t>
            </a:r>
            <a:endParaRPr lang="en-GB" sz="1200" b="0" dirty="0">
              <a:solidFill>
                <a:srgbClr val="D4D4D4"/>
              </a:solidFill>
              <a:effectLst/>
              <a:latin typeface="Consolas" panose="020B0609020204030204" pitchFamily="49" charset="0"/>
            </a:endParaRPr>
          </a:p>
          <a:p>
            <a:pPr marL="0" indent="0">
              <a:lnSpc>
                <a:spcPct val="11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finally</a:t>
            </a:r>
            <a:r>
              <a:rPr lang="en-GB" sz="1200" b="0" dirty="0">
                <a:solidFill>
                  <a:srgbClr val="D4D4D4"/>
                </a:solidFill>
                <a:effectLst/>
                <a:latin typeface="Consolas" panose="020B0609020204030204" pitchFamily="49" charset="0"/>
              </a:rPr>
              <a:t>:</a:t>
            </a:r>
          </a:p>
          <a:p>
            <a:pPr marL="0" indent="0">
              <a:lnSpc>
                <a:spcPct val="110000"/>
              </a:lnSpc>
              <a:spcBef>
                <a:spcPts val="0"/>
              </a:spcBef>
              <a:buNone/>
            </a:pPr>
            <a:r>
              <a:rPr lang="en-GB" sz="1200" b="0" dirty="0">
                <a:solidFill>
                  <a:srgbClr val="D4D4D4"/>
                </a:solidFill>
                <a:effectLst/>
                <a:latin typeface="Consolas" panose="020B0609020204030204" pitchFamily="49" charset="0"/>
              </a:rPr>
              <a:t>        </a:t>
            </a:r>
            <a:r>
              <a:rPr lang="en-GB" sz="1200" b="0" dirty="0">
                <a:solidFill>
                  <a:srgbClr val="569CD6"/>
                </a:solidFill>
                <a:effectLst/>
                <a:latin typeface="Consolas" panose="020B0609020204030204" pitchFamily="49" charset="0"/>
              </a:rPr>
              <a:t>if</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rclpy.ok</a:t>
            </a:r>
            <a:r>
              <a:rPr lang="en-GB" sz="1200" b="0" dirty="0">
                <a:solidFill>
                  <a:srgbClr val="D4D4D4"/>
                </a:solidFill>
                <a:effectLst/>
                <a:latin typeface="Consolas" panose="020B0609020204030204" pitchFamily="49" charset="0"/>
              </a:rPr>
              <a:t>():  </a:t>
            </a:r>
            <a:r>
              <a:rPr lang="en-GB" sz="1100" b="0" dirty="0">
                <a:solidFill>
                  <a:srgbClr val="6A9955"/>
                </a:solidFill>
                <a:effectLst/>
                <a:latin typeface="Consolas" panose="020B0609020204030204" pitchFamily="49" charset="0"/>
              </a:rPr>
              <a:t># Ensure shutdown is only called once</a:t>
            </a:r>
            <a:endParaRPr lang="en-GB" sz="1100" b="0" dirty="0">
              <a:solidFill>
                <a:srgbClr val="D4D4D4"/>
              </a:solidFill>
              <a:effectLst/>
              <a:latin typeface="Consolas" panose="020B0609020204030204" pitchFamily="49" charset="0"/>
            </a:endParaRPr>
          </a:p>
          <a:p>
            <a:pPr marL="0" indent="0">
              <a:lnSpc>
                <a:spcPct val="11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rclpy.shutdown</a:t>
            </a:r>
            <a:r>
              <a:rPr lang="en-GB" sz="1200" b="0" dirty="0">
                <a:solidFill>
                  <a:srgbClr val="D4D4D4"/>
                </a:solidFill>
                <a:effectLst/>
                <a:latin typeface="Consolas" panose="020B0609020204030204" pitchFamily="49" charset="0"/>
              </a:rPr>
              <a:t>()</a:t>
            </a:r>
          </a:p>
          <a:p>
            <a:pPr marL="0" indent="0">
              <a:lnSpc>
                <a:spcPct val="110000"/>
              </a:lnSpc>
              <a:spcBef>
                <a:spcPts val="0"/>
              </a:spcBef>
              <a:buNone/>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minimal_subscriber.destroy_node</a:t>
            </a:r>
            <a:r>
              <a:rPr lang="en-GB" sz="1200" b="0" dirty="0">
                <a:solidFill>
                  <a:srgbClr val="D4D4D4"/>
                </a:solidFill>
                <a:effectLst/>
                <a:latin typeface="Consolas" panose="020B0609020204030204" pitchFamily="49" charset="0"/>
              </a:rPr>
              <a:t>()</a:t>
            </a:r>
          </a:p>
          <a:p>
            <a:pPr marL="0" indent="0">
              <a:lnSpc>
                <a:spcPct val="110000"/>
              </a:lnSpc>
              <a:spcBef>
                <a:spcPts val="0"/>
              </a:spcBef>
              <a:buNone/>
            </a:pPr>
            <a:br>
              <a:rPr lang="en-GB" sz="1200" b="0" dirty="0">
                <a:solidFill>
                  <a:srgbClr val="D4D4D4"/>
                </a:solidFill>
                <a:effectLst/>
                <a:latin typeface="Consolas" panose="020B0609020204030204" pitchFamily="49" charset="0"/>
              </a:rPr>
            </a:br>
            <a:r>
              <a:rPr lang="en-GB" sz="1200" b="0" dirty="0">
                <a:solidFill>
                  <a:srgbClr val="6A9955"/>
                </a:solidFill>
                <a:effectLst/>
                <a:latin typeface="Consolas" panose="020B0609020204030204" pitchFamily="49" charset="0"/>
              </a:rPr>
              <a:t>#Execute Node</a:t>
            </a:r>
            <a:endParaRPr lang="en-GB" sz="1200" b="0" dirty="0">
              <a:solidFill>
                <a:srgbClr val="D4D4D4"/>
              </a:solidFill>
              <a:effectLst/>
              <a:latin typeface="Consolas" panose="020B0609020204030204" pitchFamily="49" charset="0"/>
            </a:endParaRPr>
          </a:p>
          <a:p>
            <a:pPr marL="0" indent="0">
              <a:lnSpc>
                <a:spcPct val="110000"/>
              </a:lnSpc>
              <a:spcBef>
                <a:spcPts val="0"/>
              </a:spcBef>
              <a:buNone/>
            </a:pPr>
            <a:r>
              <a:rPr lang="en-GB" sz="1200" b="0" dirty="0">
                <a:solidFill>
                  <a:srgbClr val="569CD6"/>
                </a:solidFill>
                <a:effectLst/>
                <a:latin typeface="Consolas" panose="020B0609020204030204" pitchFamily="49" charset="0"/>
              </a:rPr>
              <a:t>if</a:t>
            </a:r>
            <a:r>
              <a:rPr lang="en-GB" sz="1200" b="0" dirty="0">
                <a:solidFill>
                  <a:srgbClr val="D4D4D4"/>
                </a:solidFill>
                <a:effectLst/>
                <a:latin typeface="Consolas" panose="020B0609020204030204" pitchFamily="49" charset="0"/>
              </a:rPr>
              <a:t> __name__ == </a:t>
            </a:r>
            <a:r>
              <a:rPr lang="en-GB" sz="1200" b="0" dirty="0">
                <a:solidFill>
                  <a:srgbClr val="CE9178"/>
                </a:solidFill>
                <a:effectLst/>
                <a:latin typeface="Consolas" panose="020B0609020204030204" pitchFamily="49" charset="0"/>
              </a:rPr>
              <a:t>'__main__'</a:t>
            </a:r>
            <a:r>
              <a:rPr lang="en-GB" sz="1200" b="0" dirty="0">
                <a:solidFill>
                  <a:srgbClr val="D4D4D4"/>
                </a:solidFill>
                <a:effectLst/>
                <a:latin typeface="Consolas" panose="020B0609020204030204" pitchFamily="49" charset="0"/>
              </a:rPr>
              <a:t>:</a:t>
            </a:r>
          </a:p>
          <a:p>
            <a:pPr marL="0" indent="0">
              <a:lnSpc>
                <a:spcPct val="110000"/>
              </a:lnSpc>
              <a:spcBef>
                <a:spcPts val="0"/>
              </a:spcBef>
              <a:buNone/>
            </a:pPr>
            <a:r>
              <a:rPr lang="en-GB" sz="1200" b="0" dirty="0">
                <a:solidFill>
                  <a:srgbClr val="D4D4D4"/>
                </a:solidFill>
                <a:effectLst/>
                <a:latin typeface="Consolas" panose="020B0609020204030204" pitchFamily="49" charset="0"/>
              </a:rPr>
              <a:t>    main()</a:t>
            </a:r>
          </a:p>
        </p:txBody>
      </p:sp>
      <p:sp>
        <p:nvSpPr>
          <p:cNvPr id="4" name="Slide Number Placeholder 3">
            <a:extLst>
              <a:ext uri="{FF2B5EF4-FFF2-40B4-BE49-F238E27FC236}">
                <a16:creationId xmlns:a16="http://schemas.microsoft.com/office/drawing/2014/main" id="{CB03DC3B-1C35-1FEE-6670-38A2A7F5DCAA}"/>
              </a:ext>
            </a:extLst>
          </p:cNvPr>
          <p:cNvSpPr>
            <a:spLocks noGrp="1"/>
          </p:cNvSpPr>
          <p:nvPr>
            <p:ph type="sldNum" sz="quarter" idx="12"/>
          </p:nvPr>
        </p:nvSpPr>
        <p:spPr>
          <a:xfrm>
            <a:off x="8610600" y="6356350"/>
            <a:ext cx="2743200" cy="365125"/>
          </a:xfrm>
        </p:spPr>
        <p:txBody>
          <a:bodyPr/>
          <a:lstStyle/>
          <a:p>
            <a:fld id="{E33F180C-7AC5-428A-9DBB-8DF57BA31570}" type="slidenum">
              <a:rPr lang="en-GB" smtClean="0"/>
              <a:pPr/>
              <a:t>50</a:t>
            </a:fld>
            <a:endParaRPr lang="en-GB" dirty="0"/>
          </a:p>
        </p:txBody>
      </p:sp>
      <p:sp>
        <p:nvSpPr>
          <p:cNvPr id="2" name="Title 1">
            <a:extLst>
              <a:ext uri="{FF2B5EF4-FFF2-40B4-BE49-F238E27FC236}">
                <a16:creationId xmlns:a16="http://schemas.microsoft.com/office/drawing/2014/main" id="{8CCCB096-212C-6760-FB09-3E6440BBDE9E}"/>
              </a:ext>
            </a:extLst>
          </p:cNvPr>
          <p:cNvSpPr>
            <a:spLocks noGrp="1"/>
          </p:cNvSpPr>
          <p:nvPr>
            <p:ph type="title"/>
          </p:nvPr>
        </p:nvSpPr>
        <p:spPr>
          <a:xfrm>
            <a:off x="1679381" y="120739"/>
            <a:ext cx="8160426" cy="1325563"/>
          </a:xfrm>
        </p:spPr>
        <p:txBody>
          <a:bodyPr/>
          <a:lstStyle/>
          <a:p>
            <a:r>
              <a:rPr lang="en-US" dirty="0"/>
              <a:t>Option 1: OOP – Listener node (Recommended)</a:t>
            </a:r>
          </a:p>
        </p:txBody>
      </p:sp>
      <p:sp>
        <p:nvSpPr>
          <p:cNvPr id="19" name="TextBox 18">
            <a:extLst>
              <a:ext uri="{FF2B5EF4-FFF2-40B4-BE49-F238E27FC236}">
                <a16:creationId xmlns:a16="http://schemas.microsoft.com/office/drawing/2014/main" id="{4E29295B-5237-7A47-3A7F-5476FE51A2F9}"/>
              </a:ext>
            </a:extLst>
          </p:cNvPr>
          <p:cNvSpPr txBox="1"/>
          <p:nvPr/>
        </p:nvSpPr>
        <p:spPr>
          <a:xfrm>
            <a:off x="5581695" y="1846538"/>
            <a:ext cx="970137" cy="369332"/>
          </a:xfrm>
          <a:prstGeom prst="rect">
            <a:avLst/>
          </a:prstGeom>
          <a:noFill/>
        </p:spPr>
        <p:txBody>
          <a:bodyPr wrap="none" rtlCol="0">
            <a:spAutoFit/>
          </a:bodyPr>
          <a:lstStyle/>
          <a:p>
            <a:pPr algn="r"/>
            <a:r>
              <a:rPr lang="en-US" dirty="0">
                <a:solidFill>
                  <a:srgbClr val="FF0000"/>
                </a:solidFill>
              </a:rPr>
              <a:t>Imports </a:t>
            </a:r>
          </a:p>
        </p:txBody>
      </p:sp>
      <p:sp>
        <p:nvSpPr>
          <p:cNvPr id="20" name="TextBox 19">
            <a:extLst>
              <a:ext uri="{FF2B5EF4-FFF2-40B4-BE49-F238E27FC236}">
                <a16:creationId xmlns:a16="http://schemas.microsoft.com/office/drawing/2014/main" id="{86821101-BD41-0687-C284-B405F086728E}"/>
              </a:ext>
            </a:extLst>
          </p:cNvPr>
          <p:cNvSpPr txBox="1"/>
          <p:nvPr/>
        </p:nvSpPr>
        <p:spPr>
          <a:xfrm>
            <a:off x="5257340" y="2834482"/>
            <a:ext cx="1295590" cy="369332"/>
          </a:xfrm>
          <a:prstGeom prst="rect">
            <a:avLst/>
          </a:prstGeom>
          <a:noFill/>
        </p:spPr>
        <p:txBody>
          <a:bodyPr wrap="square" rtlCol="0">
            <a:spAutoFit/>
          </a:bodyPr>
          <a:lstStyle/>
          <a:p>
            <a:pPr algn="r"/>
            <a:r>
              <a:rPr lang="en-US" dirty="0">
                <a:solidFill>
                  <a:srgbClr val="FF0000"/>
                </a:solidFill>
              </a:rPr>
              <a:t>Constructor </a:t>
            </a:r>
          </a:p>
        </p:txBody>
      </p:sp>
      <p:sp>
        <p:nvSpPr>
          <p:cNvPr id="21" name="TextBox 20">
            <a:extLst>
              <a:ext uri="{FF2B5EF4-FFF2-40B4-BE49-F238E27FC236}">
                <a16:creationId xmlns:a16="http://schemas.microsoft.com/office/drawing/2014/main" id="{BFBB68ED-CC18-3049-7761-1A4BDF331E43}"/>
              </a:ext>
            </a:extLst>
          </p:cNvPr>
          <p:cNvSpPr txBox="1"/>
          <p:nvPr/>
        </p:nvSpPr>
        <p:spPr>
          <a:xfrm>
            <a:off x="5373512" y="4074953"/>
            <a:ext cx="1178320" cy="646331"/>
          </a:xfrm>
          <a:prstGeom prst="rect">
            <a:avLst/>
          </a:prstGeom>
          <a:noFill/>
        </p:spPr>
        <p:txBody>
          <a:bodyPr wrap="square" rtlCol="0">
            <a:spAutoFit/>
          </a:bodyPr>
          <a:lstStyle/>
          <a:p>
            <a:pPr algn="r"/>
            <a:r>
              <a:rPr lang="en-US" dirty="0">
                <a:solidFill>
                  <a:srgbClr val="FF0000"/>
                </a:solidFill>
              </a:rPr>
              <a:t>Subscriber callback </a:t>
            </a:r>
          </a:p>
        </p:txBody>
      </p:sp>
      <p:sp>
        <p:nvSpPr>
          <p:cNvPr id="22" name="TextBox 21">
            <a:extLst>
              <a:ext uri="{FF2B5EF4-FFF2-40B4-BE49-F238E27FC236}">
                <a16:creationId xmlns:a16="http://schemas.microsoft.com/office/drawing/2014/main" id="{21641CDB-C764-6187-AB8D-C60CB53F1CBF}"/>
              </a:ext>
            </a:extLst>
          </p:cNvPr>
          <p:cNvSpPr txBox="1"/>
          <p:nvPr/>
        </p:nvSpPr>
        <p:spPr>
          <a:xfrm>
            <a:off x="11241136" y="2025928"/>
            <a:ext cx="720069" cy="369332"/>
          </a:xfrm>
          <a:prstGeom prst="rect">
            <a:avLst/>
          </a:prstGeom>
          <a:noFill/>
        </p:spPr>
        <p:txBody>
          <a:bodyPr wrap="none" rtlCol="0">
            <a:spAutoFit/>
          </a:bodyPr>
          <a:lstStyle/>
          <a:p>
            <a:pPr algn="r"/>
            <a:r>
              <a:rPr lang="en-US" dirty="0">
                <a:solidFill>
                  <a:srgbClr val="FF0000"/>
                </a:solidFill>
              </a:rPr>
              <a:t>Main </a:t>
            </a:r>
          </a:p>
        </p:txBody>
      </p:sp>
      <p:sp>
        <p:nvSpPr>
          <p:cNvPr id="7" name="TextBox 6">
            <a:extLst>
              <a:ext uri="{FF2B5EF4-FFF2-40B4-BE49-F238E27FC236}">
                <a16:creationId xmlns:a16="http://schemas.microsoft.com/office/drawing/2014/main" id="{13C55E8B-708D-BAB9-FE88-F396E748FBAC}"/>
              </a:ext>
            </a:extLst>
          </p:cNvPr>
          <p:cNvSpPr txBox="1"/>
          <p:nvPr/>
        </p:nvSpPr>
        <p:spPr>
          <a:xfrm>
            <a:off x="10485416" y="5067656"/>
            <a:ext cx="1475789" cy="369332"/>
          </a:xfrm>
          <a:prstGeom prst="rect">
            <a:avLst/>
          </a:prstGeom>
          <a:noFill/>
        </p:spPr>
        <p:txBody>
          <a:bodyPr wrap="none" rtlCol="0">
            <a:spAutoFit/>
          </a:bodyPr>
          <a:lstStyle/>
          <a:p>
            <a:pPr algn="r"/>
            <a:r>
              <a:rPr lang="en-US" dirty="0">
                <a:solidFill>
                  <a:srgbClr val="FF0000"/>
                </a:solidFill>
              </a:rPr>
              <a:t>Execute code </a:t>
            </a:r>
          </a:p>
        </p:txBody>
      </p:sp>
      <p:sp>
        <p:nvSpPr>
          <p:cNvPr id="8" name="TextBox 7">
            <a:extLst>
              <a:ext uri="{FF2B5EF4-FFF2-40B4-BE49-F238E27FC236}">
                <a16:creationId xmlns:a16="http://schemas.microsoft.com/office/drawing/2014/main" id="{1721CA45-2417-0780-EB89-159953795810}"/>
              </a:ext>
            </a:extLst>
          </p:cNvPr>
          <p:cNvSpPr txBox="1"/>
          <p:nvPr/>
        </p:nvSpPr>
        <p:spPr>
          <a:xfrm>
            <a:off x="10492020" y="4213453"/>
            <a:ext cx="1469185" cy="369332"/>
          </a:xfrm>
          <a:prstGeom prst="rect">
            <a:avLst/>
          </a:prstGeom>
          <a:noFill/>
        </p:spPr>
        <p:txBody>
          <a:bodyPr wrap="none" rtlCol="0">
            <a:spAutoFit/>
          </a:bodyPr>
          <a:lstStyle/>
          <a:p>
            <a:pPr algn="r"/>
            <a:r>
              <a:rPr lang="en-US" dirty="0">
                <a:solidFill>
                  <a:srgbClr val="FF0000"/>
                </a:solidFill>
              </a:rPr>
              <a:t>Destroy Node</a:t>
            </a:r>
          </a:p>
        </p:txBody>
      </p:sp>
      <p:sp>
        <p:nvSpPr>
          <p:cNvPr id="9" name="TextBox 8">
            <a:extLst>
              <a:ext uri="{FF2B5EF4-FFF2-40B4-BE49-F238E27FC236}">
                <a16:creationId xmlns:a16="http://schemas.microsoft.com/office/drawing/2014/main" id="{18EB1080-28C0-C38F-38AE-AA77F89DC8CE}"/>
              </a:ext>
            </a:extLst>
          </p:cNvPr>
          <p:cNvSpPr txBox="1"/>
          <p:nvPr/>
        </p:nvSpPr>
        <p:spPr>
          <a:xfrm>
            <a:off x="9795227" y="3203814"/>
            <a:ext cx="2165978" cy="646331"/>
          </a:xfrm>
          <a:prstGeom prst="rect">
            <a:avLst/>
          </a:prstGeom>
          <a:noFill/>
        </p:spPr>
        <p:txBody>
          <a:bodyPr wrap="none" rtlCol="0">
            <a:spAutoFit/>
          </a:bodyPr>
          <a:lstStyle/>
          <a:p>
            <a:pPr algn="r"/>
            <a:r>
              <a:rPr lang="en-US" dirty="0">
                <a:solidFill>
                  <a:srgbClr val="FF0000"/>
                </a:solidFill>
              </a:rPr>
              <a:t>User Stop</a:t>
            </a:r>
          </a:p>
          <a:p>
            <a:pPr algn="r"/>
            <a:r>
              <a:rPr lang="en-US" dirty="0">
                <a:solidFill>
                  <a:srgbClr val="FF0000"/>
                </a:solidFill>
              </a:rPr>
              <a:t>(Keyboard Interrupt)</a:t>
            </a:r>
          </a:p>
        </p:txBody>
      </p:sp>
    </p:spTree>
    <p:extLst>
      <p:ext uri="{BB962C8B-B14F-4D97-AF65-F5344CB8AC3E}">
        <p14:creationId xmlns:p14="http://schemas.microsoft.com/office/powerpoint/2010/main" val="30601195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DE25C6-7768-699B-AEF8-18714F3B7BDD}"/>
              </a:ext>
            </a:extLst>
          </p:cNvPr>
          <p:cNvSpPr>
            <a:spLocks noGrp="1"/>
          </p:cNvSpPr>
          <p:nvPr>
            <p:ph sz="half" idx="1"/>
          </p:nvPr>
        </p:nvSpPr>
        <p:spPr>
          <a:xfrm>
            <a:off x="838200" y="1432298"/>
            <a:ext cx="5181600" cy="5289177"/>
          </a:xfrm>
          <a:solidFill>
            <a:schemeClr val="tx2">
              <a:lumMod val="50000"/>
            </a:schemeClr>
          </a:solidFill>
        </p:spPr>
        <p:txBody>
          <a:bodyPr>
            <a:normAutofit fontScale="25000" lnSpcReduction="20000"/>
          </a:bodyPr>
          <a:lstStyle/>
          <a:p>
            <a:pPr marL="0" indent="0">
              <a:lnSpc>
                <a:spcPct val="120000"/>
              </a:lnSpc>
              <a:spcBef>
                <a:spcPts val="0"/>
              </a:spcBef>
              <a:buNone/>
            </a:pPr>
            <a:r>
              <a:rPr lang="en-GB" sz="4400" b="0" dirty="0">
                <a:solidFill>
                  <a:srgbClr val="569CD6"/>
                </a:solidFill>
                <a:effectLst/>
                <a:latin typeface="Consolas" panose="020B0609020204030204" pitchFamily="49" charset="0"/>
              </a:rPr>
              <a:t>import</a:t>
            </a: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rclpy</a:t>
            </a:r>
            <a:endParaRPr lang="en-GB" sz="4400" b="0" dirty="0">
              <a:solidFill>
                <a:srgbClr val="D4D4D4"/>
              </a:solidFill>
              <a:effectLst/>
              <a:latin typeface="Consolas" panose="020B0609020204030204" pitchFamily="49" charset="0"/>
            </a:endParaRPr>
          </a:p>
          <a:p>
            <a:pPr marL="0" indent="0">
              <a:lnSpc>
                <a:spcPct val="120000"/>
              </a:lnSpc>
              <a:spcBef>
                <a:spcPts val="0"/>
              </a:spcBef>
              <a:buNone/>
            </a:pPr>
            <a:r>
              <a:rPr lang="en-GB" sz="4400" b="0" dirty="0">
                <a:solidFill>
                  <a:srgbClr val="569CD6"/>
                </a:solidFill>
                <a:effectLst/>
                <a:latin typeface="Consolas" panose="020B0609020204030204" pitchFamily="49" charset="0"/>
              </a:rPr>
              <a:t>from</a:t>
            </a: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rclpy.executors</a:t>
            </a:r>
            <a:r>
              <a:rPr lang="en-GB" sz="4400" b="0" dirty="0">
                <a:solidFill>
                  <a:srgbClr val="D4D4D4"/>
                </a:solidFill>
                <a:effectLst/>
                <a:latin typeface="Consolas" panose="020B0609020204030204" pitchFamily="49" charset="0"/>
              </a:rPr>
              <a:t> </a:t>
            </a:r>
            <a:r>
              <a:rPr lang="en-GB" sz="4400" b="0" dirty="0">
                <a:solidFill>
                  <a:srgbClr val="569CD6"/>
                </a:solidFill>
                <a:effectLst/>
                <a:latin typeface="Consolas" panose="020B0609020204030204" pitchFamily="49" charset="0"/>
              </a:rPr>
              <a:t>import</a:t>
            </a: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ExternalShutdownException</a:t>
            </a:r>
            <a:endParaRPr lang="en-GB" sz="4400" b="0" dirty="0">
              <a:solidFill>
                <a:srgbClr val="D4D4D4"/>
              </a:solidFill>
              <a:effectLst/>
              <a:latin typeface="Consolas" panose="020B0609020204030204" pitchFamily="49" charset="0"/>
            </a:endParaRPr>
          </a:p>
          <a:p>
            <a:pPr marL="0" indent="0">
              <a:lnSpc>
                <a:spcPct val="120000"/>
              </a:lnSpc>
              <a:spcBef>
                <a:spcPts val="0"/>
              </a:spcBef>
              <a:buNone/>
            </a:pPr>
            <a:r>
              <a:rPr lang="en-GB" sz="4400" b="0" dirty="0">
                <a:solidFill>
                  <a:srgbClr val="569CD6"/>
                </a:solidFill>
                <a:effectLst/>
                <a:latin typeface="Consolas" panose="020B0609020204030204" pitchFamily="49" charset="0"/>
              </a:rPr>
              <a:t>from</a:t>
            </a:r>
            <a:r>
              <a:rPr lang="en-GB" sz="4400" b="0" dirty="0">
                <a:solidFill>
                  <a:srgbClr val="D4D4D4"/>
                </a:solidFill>
                <a:effectLst/>
                <a:latin typeface="Consolas" panose="020B0609020204030204" pitchFamily="49" charset="0"/>
              </a:rPr>
              <a:t> std_msgs.msg </a:t>
            </a:r>
            <a:r>
              <a:rPr lang="en-GB" sz="4400" b="0" dirty="0">
                <a:solidFill>
                  <a:srgbClr val="569CD6"/>
                </a:solidFill>
                <a:effectLst/>
                <a:latin typeface="Consolas" panose="020B0609020204030204" pitchFamily="49" charset="0"/>
              </a:rPr>
              <a:t>import</a:t>
            </a:r>
            <a:r>
              <a:rPr lang="en-GB" sz="4400" b="0" dirty="0">
                <a:solidFill>
                  <a:srgbClr val="D4D4D4"/>
                </a:solidFill>
                <a:effectLst/>
                <a:latin typeface="Consolas" panose="020B0609020204030204" pitchFamily="49" charset="0"/>
              </a:rPr>
              <a:t> String</a:t>
            </a:r>
          </a:p>
          <a:p>
            <a:pPr marL="0" indent="0">
              <a:lnSpc>
                <a:spcPct val="120000"/>
              </a:lnSpc>
              <a:spcBef>
                <a:spcPts val="0"/>
              </a:spcBef>
              <a:buNone/>
            </a:pPr>
            <a:br>
              <a:rPr lang="en-GB" sz="4400" b="0" dirty="0">
                <a:solidFill>
                  <a:srgbClr val="D4D4D4"/>
                </a:solidFill>
                <a:effectLst/>
                <a:latin typeface="Consolas" panose="020B0609020204030204" pitchFamily="49" charset="0"/>
              </a:rPr>
            </a:br>
            <a:r>
              <a:rPr lang="en-GB" sz="4400" b="0" dirty="0" err="1">
                <a:solidFill>
                  <a:srgbClr val="D4D4D4"/>
                </a:solidFill>
                <a:effectLst/>
                <a:latin typeface="Consolas" panose="020B0609020204030204" pitchFamily="49" charset="0"/>
              </a:rPr>
              <a:t>g_node</a:t>
            </a:r>
            <a:r>
              <a:rPr lang="en-GB" sz="4400" b="0" dirty="0">
                <a:solidFill>
                  <a:srgbClr val="D4D4D4"/>
                </a:solidFill>
                <a:effectLst/>
                <a:latin typeface="Consolas" panose="020B0609020204030204" pitchFamily="49" charset="0"/>
              </a:rPr>
              <a:t> = </a:t>
            </a:r>
            <a:r>
              <a:rPr lang="en-GB" sz="4400" b="0" dirty="0">
                <a:solidFill>
                  <a:srgbClr val="569CD6"/>
                </a:solidFill>
                <a:effectLst/>
                <a:latin typeface="Consolas" panose="020B0609020204030204" pitchFamily="49" charset="0"/>
              </a:rPr>
              <a:t>None</a:t>
            </a:r>
            <a:endParaRPr lang="en-GB" sz="4400" b="0" dirty="0">
              <a:solidFill>
                <a:srgbClr val="D4D4D4"/>
              </a:solidFill>
              <a:effectLst/>
              <a:latin typeface="Consolas" panose="020B0609020204030204" pitchFamily="49" charset="0"/>
            </a:endParaRPr>
          </a:p>
          <a:p>
            <a:pPr marL="0" indent="0">
              <a:lnSpc>
                <a:spcPct val="120000"/>
              </a:lnSpc>
              <a:spcBef>
                <a:spcPts val="0"/>
              </a:spcBef>
              <a:buNone/>
            </a:pPr>
            <a:br>
              <a:rPr lang="en-GB" sz="4400" b="0" dirty="0">
                <a:solidFill>
                  <a:srgbClr val="D4D4D4"/>
                </a:solidFill>
                <a:effectLst/>
                <a:latin typeface="Consolas" panose="020B0609020204030204" pitchFamily="49" charset="0"/>
              </a:rPr>
            </a:br>
            <a:r>
              <a:rPr lang="en-GB" sz="4400" b="0" dirty="0">
                <a:solidFill>
                  <a:srgbClr val="569CD6"/>
                </a:solidFill>
                <a:effectLst/>
                <a:latin typeface="Consolas" panose="020B0609020204030204" pitchFamily="49" charset="0"/>
              </a:rPr>
              <a:t>def</a:t>
            </a: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chatter_callback</a:t>
            </a:r>
            <a:r>
              <a:rPr lang="en-GB" sz="4400" b="0" dirty="0">
                <a:solidFill>
                  <a:srgbClr val="D4D4D4"/>
                </a:solidFill>
                <a:effectLst/>
                <a:latin typeface="Consolas" panose="020B0609020204030204" pitchFamily="49" charset="0"/>
              </a:rPr>
              <a:t>(</a:t>
            </a:r>
            <a:r>
              <a:rPr lang="en-GB" sz="4400" b="0" dirty="0" err="1">
                <a:solidFill>
                  <a:srgbClr val="D4D4D4"/>
                </a:solidFill>
                <a:effectLst/>
                <a:latin typeface="Consolas" panose="020B0609020204030204" pitchFamily="49" charset="0"/>
              </a:rPr>
              <a:t>msg</a:t>
            </a:r>
            <a:r>
              <a:rPr lang="en-GB" sz="4400" b="0" dirty="0">
                <a:solidFill>
                  <a:srgbClr val="D4D4D4"/>
                </a:solidFill>
                <a:effectLst/>
                <a:latin typeface="Consolas" panose="020B0609020204030204" pitchFamily="49" charset="0"/>
              </a:rPr>
              <a:t>):</a:t>
            </a: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a:solidFill>
                  <a:srgbClr val="569CD6"/>
                </a:solidFill>
                <a:effectLst/>
                <a:latin typeface="Consolas" panose="020B0609020204030204" pitchFamily="49" charset="0"/>
              </a:rPr>
              <a:t>global</a:t>
            </a: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g_node</a:t>
            </a:r>
            <a:endParaRPr lang="en-GB" sz="4400" b="0" dirty="0">
              <a:solidFill>
                <a:srgbClr val="D4D4D4"/>
              </a:solidFill>
              <a:effectLst/>
              <a:latin typeface="Consolas" panose="020B0609020204030204" pitchFamily="49" charset="0"/>
            </a:endParaRP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g_node.get_logger</a:t>
            </a:r>
            <a:r>
              <a:rPr lang="en-GB" sz="4400" b="0" dirty="0">
                <a:solidFill>
                  <a:srgbClr val="D4D4D4"/>
                </a:solidFill>
                <a:effectLst/>
                <a:latin typeface="Consolas" panose="020B0609020204030204" pitchFamily="49" charset="0"/>
              </a:rPr>
              <a:t>().info(</a:t>
            </a: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a:solidFill>
                  <a:srgbClr val="CE9178"/>
                </a:solidFill>
                <a:effectLst/>
                <a:latin typeface="Consolas" panose="020B0609020204030204" pitchFamily="49" charset="0"/>
              </a:rPr>
              <a:t>'I heard: "%s"'</a:t>
            </a:r>
            <a:r>
              <a:rPr lang="en-GB" sz="4400" b="0" dirty="0">
                <a:solidFill>
                  <a:srgbClr val="D4D4D4"/>
                </a:solidFill>
                <a:effectLst/>
                <a:latin typeface="Consolas" panose="020B0609020204030204" pitchFamily="49" charset="0"/>
              </a:rPr>
              <a:t> % </a:t>
            </a:r>
            <a:r>
              <a:rPr lang="en-GB" sz="4400" b="0" dirty="0" err="1">
                <a:solidFill>
                  <a:srgbClr val="D4D4D4"/>
                </a:solidFill>
                <a:effectLst/>
                <a:latin typeface="Consolas" panose="020B0609020204030204" pitchFamily="49" charset="0"/>
              </a:rPr>
              <a:t>msg.data</a:t>
            </a:r>
            <a:r>
              <a:rPr lang="en-GB" sz="4400" b="0" dirty="0">
                <a:solidFill>
                  <a:srgbClr val="D4D4D4"/>
                </a:solidFill>
                <a:effectLst/>
                <a:latin typeface="Consolas" panose="020B0609020204030204" pitchFamily="49" charset="0"/>
              </a:rPr>
              <a:t>)</a:t>
            </a:r>
          </a:p>
          <a:p>
            <a:pPr marL="0" indent="0">
              <a:lnSpc>
                <a:spcPct val="120000"/>
              </a:lnSpc>
              <a:spcBef>
                <a:spcPts val="0"/>
              </a:spcBef>
              <a:buNone/>
            </a:pPr>
            <a:br>
              <a:rPr lang="en-GB" sz="4400" b="0" dirty="0">
                <a:solidFill>
                  <a:srgbClr val="D4D4D4"/>
                </a:solidFill>
                <a:effectLst/>
                <a:latin typeface="Consolas" panose="020B0609020204030204" pitchFamily="49" charset="0"/>
              </a:rPr>
            </a:br>
            <a:r>
              <a:rPr lang="en-GB" sz="4400" b="0" dirty="0">
                <a:solidFill>
                  <a:srgbClr val="569CD6"/>
                </a:solidFill>
                <a:effectLst/>
                <a:latin typeface="Consolas" panose="020B0609020204030204" pitchFamily="49" charset="0"/>
              </a:rPr>
              <a:t>def</a:t>
            </a:r>
            <a:r>
              <a:rPr lang="en-GB" sz="4400" b="0" dirty="0">
                <a:solidFill>
                  <a:srgbClr val="D4D4D4"/>
                </a:solidFill>
                <a:effectLst/>
                <a:latin typeface="Consolas" panose="020B0609020204030204" pitchFamily="49" charset="0"/>
              </a:rPr>
              <a:t> main(</a:t>
            </a:r>
            <a:r>
              <a:rPr lang="en-GB" sz="4400" b="0" dirty="0" err="1">
                <a:solidFill>
                  <a:srgbClr val="D4D4D4"/>
                </a:solidFill>
                <a:effectLst/>
                <a:latin typeface="Consolas" panose="020B0609020204030204" pitchFamily="49" charset="0"/>
              </a:rPr>
              <a:t>args</a:t>
            </a:r>
            <a:r>
              <a:rPr lang="en-GB" sz="4400" b="0" dirty="0">
                <a:solidFill>
                  <a:srgbClr val="D4D4D4"/>
                </a:solidFill>
                <a:effectLst/>
                <a:latin typeface="Consolas" panose="020B0609020204030204" pitchFamily="49" charset="0"/>
              </a:rPr>
              <a:t>=</a:t>
            </a:r>
            <a:r>
              <a:rPr lang="en-GB" sz="4400" b="0" dirty="0">
                <a:solidFill>
                  <a:srgbClr val="569CD6"/>
                </a:solidFill>
                <a:effectLst/>
                <a:latin typeface="Consolas" panose="020B0609020204030204" pitchFamily="49" charset="0"/>
              </a:rPr>
              <a:t>None</a:t>
            </a:r>
            <a:r>
              <a:rPr lang="en-GB" sz="4400" b="0" dirty="0">
                <a:solidFill>
                  <a:srgbClr val="D4D4D4"/>
                </a:solidFill>
                <a:effectLst/>
                <a:latin typeface="Consolas" panose="020B0609020204030204" pitchFamily="49" charset="0"/>
              </a:rPr>
              <a:t>):</a:t>
            </a: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a:solidFill>
                  <a:srgbClr val="569CD6"/>
                </a:solidFill>
                <a:effectLst/>
                <a:latin typeface="Consolas" panose="020B0609020204030204" pitchFamily="49" charset="0"/>
              </a:rPr>
              <a:t>global</a:t>
            </a: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g_node</a:t>
            </a:r>
            <a:endParaRPr lang="en-GB" sz="4400" b="0" dirty="0">
              <a:solidFill>
                <a:srgbClr val="D4D4D4"/>
              </a:solidFill>
              <a:effectLst/>
              <a:latin typeface="Consolas" panose="020B0609020204030204" pitchFamily="49" charset="0"/>
            </a:endParaRP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rclpy.init</a:t>
            </a:r>
            <a:r>
              <a:rPr lang="en-GB" sz="4400" b="0" dirty="0">
                <a:solidFill>
                  <a:srgbClr val="D4D4D4"/>
                </a:solidFill>
                <a:effectLst/>
                <a:latin typeface="Consolas" panose="020B0609020204030204" pitchFamily="49" charset="0"/>
              </a:rPr>
              <a:t>(</a:t>
            </a:r>
            <a:r>
              <a:rPr lang="en-GB" sz="4400" b="0" dirty="0" err="1">
                <a:solidFill>
                  <a:srgbClr val="D4D4D4"/>
                </a:solidFill>
                <a:effectLst/>
                <a:latin typeface="Consolas" panose="020B0609020204030204" pitchFamily="49" charset="0"/>
              </a:rPr>
              <a:t>args</a:t>
            </a:r>
            <a:r>
              <a:rPr lang="en-GB" sz="4400" b="0" dirty="0">
                <a:solidFill>
                  <a:srgbClr val="D4D4D4"/>
                </a:solidFill>
                <a:effectLst/>
                <a:latin typeface="Consolas" panose="020B0609020204030204" pitchFamily="49" charset="0"/>
              </a:rPr>
              <a:t>=</a:t>
            </a:r>
            <a:r>
              <a:rPr lang="en-GB" sz="4400" b="0" dirty="0" err="1">
                <a:solidFill>
                  <a:srgbClr val="D4D4D4"/>
                </a:solidFill>
                <a:effectLst/>
                <a:latin typeface="Consolas" panose="020B0609020204030204" pitchFamily="49" charset="0"/>
              </a:rPr>
              <a:t>args</a:t>
            </a:r>
            <a:r>
              <a:rPr lang="en-GB" sz="4400" b="0" dirty="0">
                <a:solidFill>
                  <a:srgbClr val="D4D4D4"/>
                </a:solidFill>
                <a:effectLst/>
                <a:latin typeface="Consolas" panose="020B0609020204030204" pitchFamily="49" charset="0"/>
              </a:rPr>
              <a:t>)</a:t>
            </a: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g_node</a:t>
            </a:r>
            <a:r>
              <a:rPr lang="en-GB" sz="4400" b="0" dirty="0">
                <a:solidFill>
                  <a:srgbClr val="D4D4D4"/>
                </a:solidFill>
                <a:effectLst/>
                <a:latin typeface="Consolas" panose="020B0609020204030204" pitchFamily="49" charset="0"/>
              </a:rPr>
              <a:t> = </a:t>
            </a:r>
            <a:r>
              <a:rPr lang="en-GB" sz="4400" b="0" dirty="0" err="1">
                <a:solidFill>
                  <a:srgbClr val="D4D4D4"/>
                </a:solidFill>
                <a:effectLst/>
                <a:latin typeface="Consolas" panose="020B0609020204030204" pitchFamily="49" charset="0"/>
              </a:rPr>
              <a:t>rclpy.create_node</a:t>
            </a:r>
            <a:r>
              <a:rPr lang="en-GB" sz="4400" b="0" dirty="0">
                <a:solidFill>
                  <a:srgbClr val="D4D4D4"/>
                </a:solidFill>
                <a:effectLst/>
                <a:latin typeface="Consolas" panose="020B0609020204030204" pitchFamily="49" charset="0"/>
              </a:rPr>
              <a:t>(</a:t>
            </a:r>
            <a:r>
              <a:rPr lang="en-GB" sz="4400" b="0" dirty="0">
                <a:solidFill>
                  <a:srgbClr val="CE9178"/>
                </a:solidFill>
                <a:effectLst/>
                <a:latin typeface="Consolas" panose="020B0609020204030204" pitchFamily="49" charset="0"/>
              </a:rPr>
              <a:t>'</a:t>
            </a:r>
            <a:r>
              <a:rPr lang="en-GB" sz="4400" b="0" dirty="0" err="1">
                <a:solidFill>
                  <a:srgbClr val="CE9178"/>
                </a:solidFill>
                <a:effectLst/>
                <a:latin typeface="Consolas" panose="020B0609020204030204" pitchFamily="49" charset="0"/>
              </a:rPr>
              <a:t>minimal_subscriber</a:t>
            </a:r>
            <a:r>
              <a:rPr lang="en-GB" sz="4400" b="0" dirty="0">
                <a:solidFill>
                  <a:srgbClr val="CE9178"/>
                </a:solidFill>
                <a:effectLst/>
                <a:latin typeface="Consolas" panose="020B0609020204030204" pitchFamily="49" charset="0"/>
              </a:rPr>
              <a:t>'</a:t>
            </a:r>
            <a:r>
              <a:rPr lang="en-GB" sz="4400" b="0" dirty="0">
                <a:solidFill>
                  <a:srgbClr val="D4D4D4"/>
                </a:solidFill>
                <a:effectLst/>
                <a:latin typeface="Consolas" panose="020B0609020204030204" pitchFamily="49" charset="0"/>
              </a:rPr>
              <a:t>)</a:t>
            </a:r>
            <a:br>
              <a:rPr lang="en-GB" sz="4400" b="0" dirty="0">
                <a:solidFill>
                  <a:srgbClr val="D4D4D4"/>
                </a:solidFill>
                <a:effectLst/>
                <a:latin typeface="Consolas" panose="020B0609020204030204" pitchFamily="49" charset="0"/>
              </a:rPr>
            </a:br>
            <a:r>
              <a:rPr lang="en-GB" sz="4400" b="0" dirty="0">
                <a:solidFill>
                  <a:srgbClr val="D4D4D4"/>
                </a:solidFill>
                <a:effectLst/>
                <a:latin typeface="Consolas" panose="020B0609020204030204" pitchFamily="49" charset="0"/>
              </a:rPr>
              <a:t>    subscription = </a:t>
            </a:r>
            <a:r>
              <a:rPr lang="en-GB" sz="4400" b="0" dirty="0" err="1">
                <a:solidFill>
                  <a:srgbClr val="D4D4D4"/>
                </a:solidFill>
                <a:effectLst/>
                <a:latin typeface="Consolas" panose="020B0609020204030204" pitchFamily="49" charset="0"/>
              </a:rPr>
              <a:t>g_node.create_subscription</a:t>
            </a:r>
            <a:r>
              <a:rPr lang="en-GB" sz="4400" b="0" dirty="0">
                <a:solidFill>
                  <a:srgbClr val="D4D4D4"/>
                </a:solidFill>
                <a:effectLst/>
                <a:latin typeface="Consolas" panose="020B0609020204030204" pitchFamily="49" charset="0"/>
              </a:rPr>
              <a:t>(String, </a:t>
            </a:r>
            <a:r>
              <a:rPr lang="en-GB" sz="4400" b="0" dirty="0">
                <a:solidFill>
                  <a:srgbClr val="CE9178"/>
                </a:solidFill>
                <a:effectLst/>
                <a:latin typeface="Consolas" panose="020B0609020204030204" pitchFamily="49" charset="0"/>
              </a:rPr>
              <a:t>'chatter'</a:t>
            </a: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chatter_callback</a:t>
            </a:r>
            <a:r>
              <a:rPr lang="en-GB" sz="4400" b="0" dirty="0">
                <a:solidFill>
                  <a:srgbClr val="D4D4D4"/>
                </a:solidFill>
                <a:effectLst/>
                <a:latin typeface="Consolas" panose="020B0609020204030204" pitchFamily="49" charset="0"/>
              </a:rPr>
              <a:t>, </a:t>
            </a:r>
            <a:r>
              <a:rPr lang="en-GB" sz="4400" b="0" dirty="0">
                <a:solidFill>
                  <a:srgbClr val="B5CEA8"/>
                </a:solidFill>
                <a:effectLst/>
                <a:latin typeface="Consolas" panose="020B0609020204030204" pitchFamily="49" charset="0"/>
              </a:rPr>
              <a:t>10</a:t>
            </a:r>
            <a:r>
              <a:rPr lang="en-GB" sz="4400" b="0" dirty="0">
                <a:solidFill>
                  <a:srgbClr val="D4D4D4"/>
                </a:solidFill>
                <a:effectLst/>
                <a:latin typeface="Consolas" panose="020B0609020204030204" pitchFamily="49" charset="0"/>
              </a:rPr>
              <a:t>)</a:t>
            </a:r>
          </a:p>
          <a:p>
            <a:pPr marL="0" indent="0">
              <a:lnSpc>
                <a:spcPct val="120000"/>
              </a:lnSpc>
              <a:spcBef>
                <a:spcPts val="0"/>
              </a:spcBef>
              <a:buNone/>
            </a:pPr>
            <a:r>
              <a:rPr lang="en-GB" sz="4400" b="0" dirty="0">
                <a:solidFill>
                  <a:srgbClr val="D4D4D4"/>
                </a:solidFill>
                <a:effectLst/>
                <a:latin typeface="Consolas" panose="020B0609020204030204" pitchFamily="49" charset="0"/>
              </a:rPr>
              <a:t>    subscription  </a:t>
            </a:r>
            <a:r>
              <a:rPr lang="en-GB" sz="4400" b="0" dirty="0">
                <a:solidFill>
                  <a:srgbClr val="6A9955"/>
                </a:solidFill>
                <a:effectLst/>
                <a:latin typeface="Consolas" panose="020B0609020204030204" pitchFamily="49" charset="0"/>
              </a:rPr>
              <a:t># prevent unused variable warning</a:t>
            </a:r>
            <a:endParaRPr lang="en-GB" sz="4400" b="0" dirty="0">
              <a:solidFill>
                <a:srgbClr val="D4D4D4"/>
              </a:solidFill>
              <a:effectLst/>
              <a:latin typeface="Consolas" panose="020B0609020204030204" pitchFamily="49" charset="0"/>
            </a:endParaRPr>
          </a:p>
          <a:p>
            <a:pPr marL="0" indent="0">
              <a:lnSpc>
                <a:spcPct val="120000"/>
              </a:lnSpc>
              <a:spcBef>
                <a:spcPts val="0"/>
              </a:spcBef>
              <a:buNone/>
            </a:pPr>
            <a:br>
              <a:rPr lang="en-GB" sz="4400" b="0" dirty="0">
                <a:solidFill>
                  <a:srgbClr val="D4D4D4"/>
                </a:solidFill>
                <a:effectLst/>
                <a:latin typeface="Consolas" panose="020B0609020204030204" pitchFamily="49" charset="0"/>
              </a:rPr>
            </a:br>
            <a:r>
              <a:rPr lang="en-GB" sz="4400" b="0" dirty="0">
                <a:solidFill>
                  <a:srgbClr val="D4D4D4"/>
                </a:solidFill>
                <a:effectLst/>
                <a:latin typeface="Consolas" panose="020B0609020204030204" pitchFamily="49" charset="0"/>
              </a:rPr>
              <a:t>    </a:t>
            </a:r>
            <a:r>
              <a:rPr lang="en-GB" sz="4400" b="0" dirty="0">
                <a:solidFill>
                  <a:srgbClr val="569CD6"/>
                </a:solidFill>
                <a:effectLst/>
                <a:latin typeface="Consolas" panose="020B0609020204030204" pitchFamily="49" charset="0"/>
              </a:rPr>
              <a:t>try</a:t>
            </a:r>
            <a:r>
              <a:rPr lang="en-GB" sz="4400" b="0" dirty="0">
                <a:solidFill>
                  <a:srgbClr val="D4D4D4"/>
                </a:solidFill>
                <a:effectLst/>
                <a:latin typeface="Consolas" panose="020B0609020204030204" pitchFamily="49" charset="0"/>
              </a:rPr>
              <a:t>:</a:t>
            </a: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a:solidFill>
                  <a:srgbClr val="569CD6"/>
                </a:solidFill>
                <a:effectLst/>
                <a:latin typeface="Consolas" panose="020B0609020204030204" pitchFamily="49" charset="0"/>
              </a:rPr>
              <a:t>while</a:t>
            </a: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rclpy.ok</a:t>
            </a:r>
            <a:r>
              <a:rPr lang="en-GB" sz="4400" b="0" dirty="0">
                <a:solidFill>
                  <a:srgbClr val="D4D4D4"/>
                </a:solidFill>
                <a:effectLst/>
                <a:latin typeface="Consolas" panose="020B0609020204030204" pitchFamily="49" charset="0"/>
              </a:rPr>
              <a:t>():</a:t>
            </a: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rclpy.spin_once</a:t>
            </a:r>
            <a:r>
              <a:rPr lang="en-GB" sz="4400" b="0" dirty="0">
                <a:solidFill>
                  <a:srgbClr val="D4D4D4"/>
                </a:solidFill>
                <a:effectLst/>
                <a:latin typeface="Consolas" panose="020B0609020204030204" pitchFamily="49" charset="0"/>
              </a:rPr>
              <a:t>(</a:t>
            </a:r>
            <a:r>
              <a:rPr lang="en-GB" sz="4400" b="0" dirty="0" err="1">
                <a:solidFill>
                  <a:srgbClr val="D4D4D4"/>
                </a:solidFill>
                <a:effectLst/>
                <a:latin typeface="Consolas" panose="020B0609020204030204" pitchFamily="49" charset="0"/>
              </a:rPr>
              <a:t>g_node</a:t>
            </a:r>
            <a:r>
              <a:rPr lang="en-GB" sz="4400" b="0" dirty="0">
                <a:solidFill>
                  <a:srgbClr val="D4D4D4"/>
                </a:solidFill>
                <a:effectLst/>
                <a:latin typeface="Consolas" panose="020B0609020204030204" pitchFamily="49" charset="0"/>
              </a:rPr>
              <a:t>)</a:t>
            </a:r>
            <a:br>
              <a:rPr lang="en-GB" sz="4400" b="0" dirty="0">
                <a:solidFill>
                  <a:srgbClr val="D4D4D4"/>
                </a:solidFill>
                <a:effectLst/>
                <a:latin typeface="Consolas" panose="020B0609020204030204" pitchFamily="49" charset="0"/>
              </a:rPr>
            </a:br>
            <a:r>
              <a:rPr lang="en-GB" sz="4400" b="0" dirty="0">
                <a:solidFill>
                  <a:srgbClr val="D4D4D4"/>
                </a:solidFill>
                <a:effectLst/>
                <a:latin typeface="Consolas" panose="020B0609020204030204" pitchFamily="49" charset="0"/>
              </a:rPr>
              <a:t>    </a:t>
            </a:r>
            <a:r>
              <a:rPr lang="en-GB" sz="4400" b="0" dirty="0">
                <a:solidFill>
                  <a:srgbClr val="569CD6"/>
                </a:solidFill>
                <a:effectLst/>
                <a:latin typeface="Consolas" panose="020B0609020204030204" pitchFamily="49" charset="0"/>
              </a:rPr>
              <a:t>except</a:t>
            </a: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KeyboardInterrupt</a:t>
            </a: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ExternalShutdownException</a:t>
            </a:r>
            <a:r>
              <a:rPr lang="en-GB" sz="4400" b="0" dirty="0">
                <a:solidFill>
                  <a:srgbClr val="D4D4D4"/>
                </a:solidFill>
                <a:effectLst/>
                <a:latin typeface="Consolas" panose="020B0609020204030204" pitchFamily="49" charset="0"/>
              </a:rPr>
              <a:t>):</a:t>
            </a: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a:solidFill>
                  <a:srgbClr val="569CD6"/>
                </a:solidFill>
                <a:effectLst/>
                <a:latin typeface="Consolas" panose="020B0609020204030204" pitchFamily="49" charset="0"/>
              </a:rPr>
              <a:t>pass</a:t>
            </a:r>
            <a:br>
              <a:rPr lang="en-GB" sz="4400" b="0" dirty="0">
                <a:solidFill>
                  <a:srgbClr val="D4D4D4"/>
                </a:solidFill>
                <a:effectLst/>
                <a:latin typeface="Consolas" panose="020B0609020204030204" pitchFamily="49" charset="0"/>
              </a:rPr>
            </a:br>
            <a:r>
              <a:rPr lang="en-GB" sz="4400" b="0" dirty="0">
                <a:solidFill>
                  <a:srgbClr val="D4D4D4"/>
                </a:solidFill>
                <a:effectLst/>
                <a:latin typeface="Consolas" panose="020B0609020204030204" pitchFamily="49" charset="0"/>
              </a:rPr>
              <a:t>    </a:t>
            </a:r>
            <a:r>
              <a:rPr lang="en-GB" sz="4400" b="0" dirty="0">
                <a:solidFill>
                  <a:srgbClr val="569CD6"/>
                </a:solidFill>
                <a:effectLst/>
                <a:latin typeface="Consolas" panose="020B0609020204030204" pitchFamily="49" charset="0"/>
              </a:rPr>
              <a:t>finally</a:t>
            </a:r>
            <a:r>
              <a:rPr lang="en-GB" sz="4400" b="0" dirty="0">
                <a:solidFill>
                  <a:srgbClr val="D4D4D4"/>
                </a:solidFill>
                <a:effectLst/>
                <a:latin typeface="Consolas" panose="020B0609020204030204" pitchFamily="49" charset="0"/>
              </a:rPr>
              <a:t>:</a:t>
            </a: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a:solidFill>
                  <a:srgbClr val="569CD6"/>
                </a:solidFill>
                <a:effectLst/>
                <a:latin typeface="Consolas" panose="020B0609020204030204" pitchFamily="49" charset="0"/>
              </a:rPr>
              <a:t>if</a:t>
            </a: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rclpy.ok</a:t>
            </a:r>
            <a:r>
              <a:rPr lang="en-GB" sz="4400" b="0" dirty="0">
                <a:solidFill>
                  <a:srgbClr val="D4D4D4"/>
                </a:solidFill>
                <a:effectLst/>
                <a:latin typeface="Consolas" panose="020B0609020204030204" pitchFamily="49" charset="0"/>
              </a:rPr>
              <a:t>():  </a:t>
            </a:r>
            <a:r>
              <a:rPr lang="en-GB" sz="4400" b="0" dirty="0">
                <a:solidFill>
                  <a:srgbClr val="6A9955"/>
                </a:solidFill>
                <a:effectLst/>
                <a:latin typeface="Consolas" panose="020B0609020204030204" pitchFamily="49" charset="0"/>
              </a:rPr>
              <a:t># Ensure shutdown is only called once</a:t>
            </a:r>
            <a:endParaRPr lang="en-GB" sz="4400" b="0" dirty="0">
              <a:solidFill>
                <a:srgbClr val="D4D4D4"/>
              </a:solidFill>
              <a:effectLst/>
              <a:latin typeface="Consolas" panose="020B0609020204030204" pitchFamily="49" charset="0"/>
            </a:endParaRP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rclpy.shutdown</a:t>
            </a:r>
            <a:r>
              <a:rPr lang="en-GB" sz="4400" b="0" dirty="0">
                <a:solidFill>
                  <a:srgbClr val="D4D4D4"/>
                </a:solidFill>
                <a:effectLst/>
                <a:latin typeface="Consolas" panose="020B0609020204030204" pitchFamily="49" charset="0"/>
              </a:rPr>
              <a:t>()</a:t>
            </a:r>
          </a:p>
          <a:p>
            <a:pPr marL="0" indent="0">
              <a:lnSpc>
                <a:spcPct val="120000"/>
              </a:lnSpc>
              <a:spcBef>
                <a:spcPts val="0"/>
              </a:spcBef>
              <a:buNone/>
            </a:pPr>
            <a:r>
              <a:rPr lang="en-GB" sz="4400" b="0" dirty="0">
                <a:solidFill>
                  <a:srgbClr val="D4D4D4"/>
                </a:solidFill>
                <a:effectLst/>
                <a:latin typeface="Consolas" panose="020B0609020204030204" pitchFamily="49" charset="0"/>
              </a:rPr>
              <a:t>        </a:t>
            </a:r>
            <a:r>
              <a:rPr lang="en-GB" sz="4400" b="0" dirty="0" err="1">
                <a:solidFill>
                  <a:srgbClr val="D4D4D4"/>
                </a:solidFill>
                <a:effectLst/>
                <a:latin typeface="Consolas" panose="020B0609020204030204" pitchFamily="49" charset="0"/>
              </a:rPr>
              <a:t>g_node.destroy_node</a:t>
            </a:r>
            <a:r>
              <a:rPr lang="en-GB" sz="4400" b="0" dirty="0">
                <a:solidFill>
                  <a:srgbClr val="D4D4D4"/>
                </a:solidFill>
                <a:effectLst/>
                <a:latin typeface="Consolas" panose="020B0609020204030204" pitchFamily="49" charset="0"/>
              </a:rPr>
              <a:t>()</a:t>
            </a:r>
          </a:p>
          <a:p>
            <a:pPr marL="0" indent="0">
              <a:lnSpc>
                <a:spcPct val="120000"/>
              </a:lnSpc>
              <a:spcBef>
                <a:spcPts val="0"/>
              </a:spcBef>
              <a:buNone/>
            </a:pPr>
            <a:br>
              <a:rPr lang="en-GB" sz="4400" b="0" dirty="0">
                <a:solidFill>
                  <a:srgbClr val="D4D4D4"/>
                </a:solidFill>
                <a:effectLst/>
                <a:latin typeface="Consolas" panose="020B0609020204030204" pitchFamily="49" charset="0"/>
              </a:rPr>
            </a:br>
            <a:r>
              <a:rPr lang="en-GB" sz="4400" b="0" dirty="0">
                <a:solidFill>
                  <a:srgbClr val="569CD6"/>
                </a:solidFill>
                <a:effectLst/>
                <a:latin typeface="Consolas" panose="020B0609020204030204" pitchFamily="49" charset="0"/>
              </a:rPr>
              <a:t>if</a:t>
            </a:r>
            <a:r>
              <a:rPr lang="en-GB" sz="4400" b="0" dirty="0">
                <a:solidFill>
                  <a:srgbClr val="D4D4D4"/>
                </a:solidFill>
                <a:effectLst/>
                <a:latin typeface="Consolas" panose="020B0609020204030204" pitchFamily="49" charset="0"/>
              </a:rPr>
              <a:t> __name__ == </a:t>
            </a:r>
            <a:r>
              <a:rPr lang="en-GB" sz="4400" b="0" dirty="0">
                <a:solidFill>
                  <a:srgbClr val="CE9178"/>
                </a:solidFill>
                <a:effectLst/>
                <a:latin typeface="Consolas" panose="020B0609020204030204" pitchFamily="49" charset="0"/>
              </a:rPr>
              <a:t>'__main__'</a:t>
            </a:r>
            <a:r>
              <a:rPr lang="en-GB" sz="4400" b="0" dirty="0">
                <a:solidFill>
                  <a:srgbClr val="D4D4D4"/>
                </a:solidFill>
                <a:effectLst/>
                <a:latin typeface="Consolas" panose="020B0609020204030204" pitchFamily="49" charset="0"/>
              </a:rPr>
              <a:t>:</a:t>
            </a:r>
          </a:p>
          <a:p>
            <a:pPr marL="0" indent="0">
              <a:lnSpc>
                <a:spcPct val="120000"/>
              </a:lnSpc>
              <a:spcBef>
                <a:spcPts val="0"/>
              </a:spcBef>
              <a:buNone/>
            </a:pPr>
            <a:r>
              <a:rPr lang="en-GB" sz="4400" b="0" dirty="0">
                <a:solidFill>
                  <a:srgbClr val="D4D4D4"/>
                </a:solidFill>
                <a:effectLst/>
                <a:latin typeface="Consolas" panose="020B0609020204030204" pitchFamily="49" charset="0"/>
              </a:rPr>
              <a:t>    main()</a:t>
            </a:r>
          </a:p>
          <a:p>
            <a:pPr marL="0" indent="0">
              <a:lnSpc>
                <a:spcPct val="120000"/>
              </a:lnSpc>
              <a:spcBef>
                <a:spcPts val="0"/>
              </a:spcBef>
              <a:buNone/>
            </a:pPr>
            <a:endParaRPr lang="en-GB" sz="800" dirty="0"/>
          </a:p>
        </p:txBody>
      </p:sp>
      <p:pic>
        <p:nvPicPr>
          <p:cNvPr id="12" name="Content Placeholder 11">
            <a:extLst>
              <a:ext uri="{FF2B5EF4-FFF2-40B4-BE49-F238E27FC236}">
                <a16:creationId xmlns:a16="http://schemas.microsoft.com/office/drawing/2014/main" id="{F9A2B115-C34A-DB77-6DDD-1AE84A219673}"/>
              </a:ext>
            </a:extLst>
          </p:cNvPr>
          <p:cNvPicPr>
            <a:picLocks noGrp="1" noChangeAspect="1"/>
          </p:cNvPicPr>
          <p:nvPr>
            <p:ph sz="half" idx="2"/>
          </p:nvPr>
        </p:nvPicPr>
        <p:blipFill>
          <a:blip r:embed="rId2"/>
          <a:stretch>
            <a:fillRect/>
          </a:stretch>
        </p:blipFill>
        <p:spPr>
          <a:xfrm>
            <a:off x="6690180" y="2309507"/>
            <a:ext cx="4145639" cy="3383573"/>
          </a:xfrm>
          <a:prstGeom prst="rect">
            <a:avLst/>
          </a:prstGeom>
        </p:spPr>
      </p:pic>
      <p:sp>
        <p:nvSpPr>
          <p:cNvPr id="4" name="Slide Number Placeholder 3">
            <a:extLst>
              <a:ext uri="{FF2B5EF4-FFF2-40B4-BE49-F238E27FC236}">
                <a16:creationId xmlns:a16="http://schemas.microsoft.com/office/drawing/2014/main" id="{40E04737-DA42-6210-8186-233D991C96BD}"/>
              </a:ext>
            </a:extLst>
          </p:cNvPr>
          <p:cNvSpPr>
            <a:spLocks noGrp="1"/>
          </p:cNvSpPr>
          <p:nvPr>
            <p:ph type="sldNum" sz="quarter" idx="12"/>
          </p:nvPr>
        </p:nvSpPr>
        <p:spPr/>
        <p:txBody>
          <a:bodyPr/>
          <a:lstStyle/>
          <a:p>
            <a:fld id="{E33F180C-7AC5-428A-9DBB-8DF57BA31570}" type="slidenum">
              <a:rPr lang="en-GB" smtClean="0"/>
              <a:t>51</a:t>
            </a:fld>
            <a:endParaRPr lang="en-GB"/>
          </a:p>
        </p:txBody>
      </p:sp>
      <p:sp>
        <p:nvSpPr>
          <p:cNvPr id="5" name="Title 4">
            <a:extLst>
              <a:ext uri="{FF2B5EF4-FFF2-40B4-BE49-F238E27FC236}">
                <a16:creationId xmlns:a16="http://schemas.microsoft.com/office/drawing/2014/main" id="{89440481-9A87-3A8F-EE1F-103E4401A16A}"/>
              </a:ext>
            </a:extLst>
          </p:cNvPr>
          <p:cNvSpPr>
            <a:spLocks noGrp="1"/>
          </p:cNvSpPr>
          <p:nvPr>
            <p:ph type="title"/>
          </p:nvPr>
        </p:nvSpPr>
        <p:spPr/>
        <p:txBody>
          <a:bodyPr>
            <a:normAutofit fontScale="90000"/>
          </a:bodyPr>
          <a:lstStyle/>
          <a:p>
            <a:r>
              <a:rPr lang="en-US" dirty="0"/>
              <a:t>Option 2: Old School– Listener node (Not Recommended)</a:t>
            </a:r>
            <a:endParaRPr lang="en-GB" dirty="0"/>
          </a:p>
        </p:txBody>
      </p:sp>
      <p:sp>
        <p:nvSpPr>
          <p:cNvPr id="6" name="TextBox 5">
            <a:extLst>
              <a:ext uri="{FF2B5EF4-FFF2-40B4-BE49-F238E27FC236}">
                <a16:creationId xmlns:a16="http://schemas.microsoft.com/office/drawing/2014/main" id="{759AD831-7E3B-80C1-3E67-9BC9B34CFA5B}"/>
              </a:ext>
            </a:extLst>
          </p:cNvPr>
          <p:cNvSpPr txBox="1"/>
          <p:nvPr/>
        </p:nvSpPr>
        <p:spPr>
          <a:xfrm>
            <a:off x="5102561" y="1739915"/>
            <a:ext cx="917239" cy="369332"/>
          </a:xfrm>
          <a:prstGeom prst="rect">
            <a:avLst/>
          </a:prstGeom>
          <a:noFill/>
        </p:spPr>
        <p:txBody>
          <a:bodyPr wrap="none" rtlCol="0">
            <a:spAutoFit/>
          </a:bodyPr>
          <a:lstStyle/>
          <a:p>
            <a:r>
              <a:rPr lang="en-US" dirty="0">
                <a:solidFill>
                  <a:srgbClr val="FF0000"/>
                </a:solidFill>
              </a:rPr>
              <a:t>Imports</a:t>
            </a:r>
          </a:p>
        </p:txBody>
      </p:sp>
      <p:sp>
        <p:nvSpPr>
          <p:cNvPr id="7" name="TextBox 6">
            <a:extLst>
              <a:ext uri="{FF2B5EF4-FFF2-40B4-BE49-F238E27FC236}">
                <a16:creationId xmlns:a16="http://schemas.microsoft.com/office/drawing/2014/main" id="{F42F6E3C-E62F-A186-2E57-A93977232CD2}"/>
              </a:ext>
            </a:extLst>
          </p:cNvPr>
          <p:cNvSpPr txBox="1"/>
          <p:nvPr/>
        </p:nvSpPr>
        <p:spPr>
          <a:xfrm>
            <a:off x="5432780" y="4771415"/>
            <a:ext cx="587020" cy="369332"/>
          </a:xfrm>
          <a:prstGeom prst="rect">
            <a:avLst/>
          </a:prstGeom>
          <a:noFill/>
        </p:spPr>
        <p:txBody>
          <a:bodyPr wrap="none" rtlCol="0">
            <a:spAutoFit/>
          </a:bodyPr>
          <a:lstStyle/>
          <a:p>
            <a:r>
              <a:rPr lang="en-US" dirty="0">
                <a:solidFill>
                  <a:srgbClr val="FF0000"/>
                </a:solidFill>
              </a:rPr>
              <a:t>Spin</a:t>
            </a:r>
          </a:p>
        </p:txBody>
      </p:sp>
      <p:sp>
        <p:nvSpPr>
          <p:cNvPr id="8" name="TextBox 7">
            <a:extLst>
              <a:ext uri="{FF2B5EF4-FFF2-40B4-BE49-F238E27FC236}">
                <a16:creationId xmlns:a16="http://schemas.microsoft.com/office/drawing/2014/main" id="{39CE2882-FE69-2B66-C21F-483BB48B2939}"/>
              </a:ext>
            </a:extLst>
          </p:cNvPr>
          <p:cNvSpPr txBox="1"/>
          <p:nvPr/>
        </p:nvSpPr>
        <p:spPr>
          <a:xfrm>
            <a:off x="4497780" y="3169321"/>
            <a:ext cx="1522020" cy="646331"/>
          </a:xfrm>
          <a:prstGeom prst="rect">
            <a:avLst/>
          </a:prstGeom>
          <a:noFill/>
        </p:spPr>
        <p:txBody>
          <a:bodyPr wrap="none" rtlCol="0">
            <a:spAutoFit/>
          </a:bodyPr>
          <a:lstStyle/>
          <a:p>
            <a:r>
              <a:rPr lang="en-US" dirty="0">
                <a:solidFill>
                  <a:srgbClr val="FF0000"/>
                </a:solidFill>
              </a:rPr>
              <a:t>Configure</a:t>
            </a:r>
          </a:p>
          <a:p>
            <a:r>
              <a:rPr lang="en-US" dirty="0">
                <a:solidFill>
                  <a:srgbClr val="FF0000"/>
                </a:solidFill>
              </a:rPr>
              <a:t>the subscriber</a:t>
            </a:r>
          </a:p>
        </p:txBody>
      </p:sp>
      <p:sp>
        <p:nvSpPr>
          <p:cNvPr id="9" name="TextBox 8">
            <a:extLst>
              <a:ext uri="{FF2B5EF4-FFF2-40B4-BE49-F238E27FC236}">
                <a16:creationId xmlns:a16="http://schemas.microsoft.com/office/drawing/2014/main" id="{52ACF614-51E3-F13A-DB18-02640F9A813B}"/>
              </a:ext>
            </a:extLst>
          </p:cNvPr>
          <p:cNvSpPr txBox="1"/>
          <p:nvPr/>
        </p:nvSpPr>
        <p:spPr>
          <a:xfrm>
            <a:off x="4848838" y="2316118"/>
            <a:ext cx="1170962" cy="646331"/>
          </a:xfrm>
          <a:prstGeom prst="rect">
            <a:avLst/>
          </a:prstGeom>
          <a:noFill/>
        </p:spPr>
        <p:txBody>
          <a:bodyPr wrap="none" rtlCol="0">
            <a:spAutoFit/>
          </a:bodyPr>
          <a:lstStyle/>
          <a:p>
            <a:r>
              <a:rPr lang="en-US" dirty="0">
                <a:solidFill>
                  <a:srgbClr val="FF0000"/>
                </a:solidFill>
              </a:rPr>
              <a:t>Subscriber</a:t>
            </a:r>
          </a:p>
          <a:p>
            <a:r>
              <a:rPr lang="en-US" dirty="0">
                <a:solidFill>
                  <a:srgbClr val="FF0000"/>
                </a:solidFill>
              </a:rPr>
              <a:t>Callback</a:t>
            </a:r>
          </a:p>
        </p:txBody>
      </p:sp>
      <p:sp>
        <p:nvSpPr>
          <p:cNvPr id="10" name="TextBox 9">
            <a:extLst>
              <a:ext uri="{FF2B5EF4-FFF2-40B4-BE49-F238E27FC236}">
                <a16:creationId xmlns:a16="http://schemas.microsoft.com/office/drawing/2014/main" id="{B4800604-8B28-F2C1-F912-1D77BEBDE414}"/>
              </a:ext>
            </a:extLst>
          </p:cNvPr>
          <p:cNvSpPr txBox="1"/>
          <p:nvPr/>
        </p:nvSpPr>
        <p:spPr>
          <a:xfrm>
            <a:off x="4550615" y="5807631"/>
            <a:ext cx="1469185" cy="369332"/>
          </a:xfrm>
          <a:prstGeom prst="rect">
            <a:avLst/>
          </a:prstGeom>
          <a:noFill/>
        </p:spPr>
        <p:txBody>
          <a:bodyPr wrap="none" rtlCol="0">
            <a:spAutoFit/>
          </a:bodyPr>
          <a:lstStyle/>
          <a:p>
            <a:r>
              <a:rPr lang="en-US" dirty="0">
                <a:solidFill>
                  <a:srgbClr val="FF0000"/>
                </a:solidFill>
              </a:rPr>
              <a:t>Destroy Node</a:t>
            </a:r>
          </a:p>
        </p:txBody>
      </p:sp>
    </p:spTree>
    <p:extLst>
      <p:ext uri="{BB962C8B-B14F-4D97-AF65-F5344CB8AC3E}">
        <p14:creationId xmlns:p14="http://schemas.microsoft.com/office/powerpoint/2010/main" val="23711095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9EE120-7AB6-7B20-FEC7-412CD1B19023}"/>
              </a:ext>
            </a:extLst>
          </p:cNvPr>
          <p:cNvSpPr>
            <a:spLocks noGrp="1"/>
          </p:cNvSpPr>
          <p:nvPr>
            <p:ph sz="half" idx="1"/>
          </p:nvPr>
        </p:nvSpPr>
        <p:spPr/>
        <p:txBody>
          <a:bodyPr>
            <a:normAutofit/>
          </a:bodyPr>
          <a:lstStyle/>
          <a:p>
            <a:pPr>
              <a:lnSpc>
                <a:spcPct val="150000"/>
              </a:lnSpc>
            </a:pPr>
            <a:r>
              <a:rPr lang="en-US" sz="1800" dirty="0"/>
              <a:t>Add the entry point to the </a:t>
            </a:r>
            <a:r>
              <a:rPr lang="en-US" sz="1800" i="1" dirty="0"/>
              <a:t>setup.py</a:t>
            </a:r>
            <a:r>
              <a:rPr lang="en-US" sz="1800" dirty="0"/>
              <a:t> file</a:t>
            </a:r>
          </a:p>
          <a:p>
            <a:pPr>
              <a:lnSpc>
                <a:spcPct val="150000"/>
              </a:lnSpc>
            </a:pPr>
            <a:endParaRPr lang="en-US" sz="1800" dirty="0"/>
          </a:p>
          <a:p>
            <a:pPr>
              <a:lnSpc>
                <a:spcPct val="150000"/>
              </a:lnSpc>
            </a:pPr>
            <a:endParaRPr lang="en-US" sz="1800" dirty="0"/>
          </a:p>
          <a:p>
            <a:pPr>
              <a:lnSpc>
                <a:spcPct val="150000"/>
              </a:lnSpc>
            </a:pPr>
            <a:r>
              <a:rPr lang="en-US" sz="1800" dirty="0"/>
              <a:t>Open a terminal and build your package</a:t>
            </a:r>
          </a:p>
          <a:p>
            <a:pPr>
              <a:lnSpc>
                <a:spcPct val="150000"/>
              </a:lnSpc>
            </a:pPr>
            <a:endParaRPr lang="en-US" sz="1800" dirty="0"/>
          </a:p>
          <a:p>
            <a:pPr>
              <a:lnSpc>
                <a:spcPct val="150000"/>
              </a:lnSpc>
            </a:pPr>
            <a:endParaRPr lang="en-US" sz="1800" dirty="0"/>
          </a:p>
          <a:p>
            <a:pPr>
              <a:lnSpc>
                <a:spcPct val="150000"/>
              </a:lnSpc>
            </a:pPr>
            <a:r>
              <a:rPr lang="en-US" sz="1800" dirty="0"/>
              <a:t>Open a new terminal and run the node</a:t>
            </a:r>
          </a:p>
          <a:p>
            <a:pPr>
              <a:lnSpc>
                <a:spcPct val="150000"/>
              </a:lnSpc>
            </a:pPr>
            <a:endParaRPr lang="en-US" sz="1800" dirty="0"/>
          </a:p>
        </p:txBody>
      </p:sp>
      <p:pic>
        <p:nvPicPr>
          <p:cNvPr id="10" name="Content Placeholder 9">
            <a:extLst>
              <a:ext uri="{FF2B5EF4-FFF2-40B4-BE49-F238E27FC236}">
                <a16:creationId xmlns:a16="http://schemas.microsoft.com/office/drawing/2014/main" id="{2FC171D5-A018-0317-9A28-425425B55769}"/>
              </a:ext>
            </a:extLst>
          </p:cNvPr>
          <p:cNvPicPr>
            <a:picLocks noGrp="1" noChangeAspect="1"/>
          </p:cNvPicPr>
          <p:nvPr>
            <p:ph sz="half" idx="2"/>
          </p:nvPr>
        </p:nvPicPr>
        <p:blipFill>
          <a:blip r:embed="rId2"/>
          <a:stretch>
            <a:fillRect/>
          </a:stretch>
        </p:blipFill>
        <p:spPr>
          <a:xfrm>
            <a:off x="6125176" y="4309991"/>
            <a:ext cx="6001948" cy="1661556"/>
          </a:xfrm>
        </p:spPr>
      </p:pic>
      <p:sp>
        <p:nvSpPr>
          <p:cNvPr id="3" name="Slide Number Placeholder 2">
            <a:extLst>
              <a:ext uri="{FF2B5EF4-FFF2-40B4-BE49-F238E27FC236}">
                <a16:creationId xmlns:a16="http://schemas.microsoft.com/office/drawing/2014/main" id="{C6B2CC20-930E-8717-2D5B-3393A134AD1E}"/>
              </a:ext>
            </a:extLst>
          </p:cNvPr>
          <p:cNvSpPr>
            <a:spLocks noGrp="1"/>
          </p:cNvSpPr>
          <p:nvPr>
            <p:ph type="sldNum" sz="quarter" idx="12"/>
          </p:nvPr>
        </p:nvSpPr>
        <p:spPr/>
        <p:txBody>
          <a:bodyPr/>
          <a:lstStyle/>
          <a:p>
            <a:fld id="{E33F180C-7AC5-428A-9DBB-8DF57BA31570}" type="slidenum">
              <a:rPr lang="en-GB" smtClean="0"/>
              <a:pPr/>
              <a:t>52</a:t>
            </a:fld>
            <a:endParaRPr lang="en-GB"/>
          </a:p>
        </p:txBody>
      </p:sp>
      <p:sp>
        <p:nvSpPr>
          <p:cNvPr id="4" name="Title 3">
            <a:extLst>
              <a:ext uri="{FF2B5EF4-FFF2-40B4-BE49-F238E27FC236}">
                <a16:creationId xmlns:a16="http://schemas.microsoft.com/office/drawing/2014/main" id="{C49EC9FA-5926-A86F-FE5A-36A592CF66ED}"/>
              </a:ext>
            </a:extLst>
          </p:cNvPr>
          <p:cNvSpPr>
            <a:spLocks noGrp="1"/>
          </p:cNvSpPr>
          <p:nvPr>
            <p:ph type="title"/>
          </p:nvPr>
        </p:nvSpPr>
        <p:spPr/>
        <p:txBody>
          <a:bodyPr/>
          <a:lstStyle/>
          <a:p>
            <a:r>
              <a:rPr lang="en-GB" dirty="0"/>
              <a:t>ROS Exercise 1 – Running the node</a:t>
            </a:r>
          </a:p>
        </p:txBody>
      </p:sp>
      <p:sp>
        <p:nvSpPr>
          <p:cNvPr id="8" name="Rectangle 3">
            <a:extLst>
              <a:ext uri="{FF2B5EF4-FFF2-40B4-BE49-F238E27FC236}">
                <a16:creationId xmlns:a16="http://schemas.microsoft.com/office/drawing/2014/main" id="{01E25656-E73B-9CF5-FC6E-49641B602F08}"/>
              </a:ext>
            </a:extLst>
          </p:cNvPr>
          <p:cNvSpPr>
            <a:spLocks noChangeArrowheads="1"/>
          </p:cNvSpPr>
          <p:nvPr/>
        </p:nvSpPr>
        <p:spPr bwMode="auto">
          <a:xfrm>
            <a:off x="838196" y="4093626"/>
            <a:ext cx="5181599" cy="618098"/>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cd ~/ros2_ws </a:t>
            </a:r>
          </a:p>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a:t>
            </a:r>
            <a:r>
              <a:rPr lang="en-US" altLang="en-US" sz="1200" dirty="0" err="1">
                <a:solidFill>
                  <a:srgbClr val="333333"/>
                </a:solidFill>
                <a:latin typeface="Consolas" panose="020B0609020204030204" pitchFamily="49" charset="0"/>
              </a:rPr>
              <a:t>colcon</a:t>
            </a:r>
            <a:r>
              <a:rPr lang="en-US" altLang="en-US" sz="1200" dirty="0">
                <a:solidFill>
                  <a:srgbClr val="333333"/>
                </a:solidFill>
                <a:latin typeface="Consolas" panose="020B0609020204030204" pitchFamily="49" charset="0"/>
              </a:rPr>
              <a:t> build --</a:t>
            </a:r>
            <a:r>
              <a:rPr lang="en-US" altLang="en-US" sz="1200" dirty="0" err="1">
                <a:solidFill>
                  <a:srgbClr val="333333"/>
                </a:solidFill>
                <a:latin typeface="Consolas" panose="020B0609020204030204" pitchFamily="49" charset="0"/>
              </a:rPr>
              <a:t>symlink</a:t>
            </a:r>
            <a:r>
              <a:rPr lang="en-US" altLang="en-US" sz="1200" dirty="0">
                <a:solidFill>
                  <a:srgbClr val="333333"/>
                </a:solidFill>
                <a:latin typeface="Consolas" panose="020B0609020204030204" pitchFamily="49" charset="0"/>
              </a:rPr>
              <a:t>-install</a:t>
            </a:r>
          </a:p>
          <a:p>
            <a:pPr marR="0" lvl="0" indent="27305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Consolas" panose="020B0609020204030204" pitchFamily="49" charset="0"/>
              </a:rPr>
              <a:t>$ source install/</a:t>
            </a:r>
            <a:r>
              <a:rPr kumimoji="0" lang="en-US" altLang="en-US" sz="1200" b="0" i="0" u="none" strike="noStrike" cap="none" normalizeH="0" baseline="0" dirty="0" err="1">
                <a:ln>
                  <a:noFill/>
                </a:ln>
                <a:solidFill>
                  <a:srgbClr val="333333"/>
                </a:solidFill>
                <a:effectLst/>
                <a:latin typeface="Consolas" panose="020B0609020204030204" pitchFamily="49" charset="0"/>
              </a:rPr>
              <a:t>setup.bash</a:t>
            </a:r>
            <a:endParaRPr lang="en-US" altLang="en-US" sz="3200" dirty="0">
              <a:latin typeface="Consolas" panose="020B0609020204030204" pitchFamily="49" charset="0"/>
            </a:endParaRPr>
          </a:p>
        </p:txBody>
      </p:sp>
      <p:sp>
        <p:nvSpPr>
          <p:cNvPr id="11" name="Rectangle 3">
            <a:extLst>
              <a:ext uri="{FF2B5EF4-FFF2-40B4-BE49-F238E27FC236}">
                <a16:creationId xmlns:a16="http://schemas.microsoft.com/office/drawing/2014/main" id="{344D5688-6D6D-3474-5336-C9F0BF82CAC8}"/>
              </a:ext>
            </a:extLst>
          </p:cNvPr>
          <p:cNvSpPr>
            <a:spLocks noChangeArrowheads="1"/>
          </p:cNvSpPr>
          <p:nvPr/>
        </p:nvSpPr>
        <p:spPr bwMode="auto">
          <a:xfrm>
            <a:off x="838199" y="5714491"/>
            <a:ext cx="5181599" cy="248766"/>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indent="273050" eaLnBrk="0" fontAlgn="base" hangingPunct="0">
              <a:spcBef>
                <a:spcPct val="0"/>
              </a:spcBef>
              <a:spcAft>
                <a:spcPct val="0"/>
              </a:spcAft>
            </a:pPr>
            <a:r>
              <a:rPr kumimoji="0" lang="en-US" altLang="en-US" sz="1200" b="0" i="0" u="none" strike="noStrike" cap="none" normalizeH="0" baseline="0" dirty="0">
                <a:ln>
                  <a:noFill/>
                </a:ln>
                <a:solidFill>
                  <a:srgbClr val="333333"/>
                </a:solidFill>
                <a:effectLst/>
                <a:latin typeface="Consolas" panose="020B0609020204030204" pitchFamily="49" charset="0"/>
              </a:rPr>
              <a:t>$ ros2 run </a:t>
            </a:r>
            <a:r>
              <a:rPr kumimoji="0" lang="en-US" altLang="en-US" sz="1200" b="0" i="0" u="none" strike="noStrike" cap="none" normalizeH="0" baseline="0" dirty="0" err="1">
                <a:ln>
                  <a:noFill/>
                </a:ln>
                <a:solidFill>
                  <a:srgbClr val="333333"/>
                </a:solidFill>
                <a:effectLst/>
                <a:latin typeface="Consolas" panose="020B0609020204030204" pitchFamily="49" charset="0"/>
              </a:rPr>
              <a:t>basic_comms</a:t>
            </a:r>
            <a:r>
              <a:rPr kumimoji="0" lang="en-US" altLang="en-US" sz="1200" b="0" i="0" u="none" strike="noStrike" cap="none" normalizeH="0" baseline="0" dirty="0">
                <a:ln>
                  <a:noFill/>
                </a:ln>
                <a:solidFill>
                  <a:srgbClr val="333333"/>
                </a:solidFill>
                <a:effectLst/>
                <a:latin typeface="Consolas" panose="020B0609020204030204" pitchFamily="49" charset="0"/>
              </a:rPr>
              <a:t> listener</a:t>
            </a:r>
            <a:endParaRPr kumimoji="0" lang="en-US" altLang="en-US" sz="3200" b="0" i="0" u="none" strike="noStrike" cap="none" normalizeH="0" baseline="0" dirty="0">
              <a:ln>
                <a:noFill/>
              </a:ln>
              <a:solidFill>
                <a:schemeClr val="tx1"/>
              </a:solidFill>
              <a:effectLst/>
              <a:latin typeface="Consolas" panose="020B0609020204030204" pitchFamily="49" charset="0"/>
            </a:endParaRPr>
          </a:p>
        </p:txBody>
      </p:sp>
      <p:sp>
        <p:nvSpPr>
          <p:cNvPr id="12" name="Rectangle 3">
            <a:extLst>
              <a:ext uri="{FF2B5EF4-FFF2-40B4-BE49-F238E27FC236}">
                <a16:creationId xmlns:a16="http://schemas.microsoft.com/office/drawing/2014/main" id="{949E6E1C-D9E0-929A-0116-72D774A70411}"/>
              </a:ext>
            </a:extLst>
          </p:cNvPr>
          <p:cNvSpPr>
            <a:spLocks noChangeArrowheads="1"/>
          </p:cNvSpPr>
          <p:nvPr/>
        </p:nvSpPr>
        <p:spPr bwMode="auto">
          <a:xfrm>
            <a:off x="6172202" y="2862959"/>
            <a:ext cx="5181600" cy="233377"/>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050" dirty="0">
                <a:solidFill>
                  <a:srgbClr val="333333"/>
                </a:solidFill>
                <a:latin typeface="Consolas" panose="020B0609020204030204" pitchFamily="49" charset="0"/>
              </a:rPr>
              <a:t>$ ros2 topic pub /chatter std_msgs/msg/String "data: Hello"</a:t>
            </a:r>
            <a:endParaRPr kumimoji="0" lang="en-US" altLang="en-US" sz="2400" b="0" i="0" u="none" strike="noStrike" cap="none" normalizeH="0" baseline="0" dirty="0">
              <a:ln>
                <a:noFill/>
              </a:ln>
              <a:solidFill>
                <a:schemeClr val="tx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85C2DDAA-F473-63D6-38CB-D1CA3A92BD40}"/>
              </a:ext>
            </a:extLst>
          </p:cNvPr>
          <p:cNvSpPr txBox="1"/>
          <p:nvPr/>
        </p:nvSpPr>
        <p:spPr>
          <a:xfrm>
            <a:off x="6172202" y="1651050"/>
            <a:ext cx="4552950" cy="400110"/>
          </a:xfrm>
          <a:prstGeom prst="rect">
            <a:avLst/>
          </a:prstGeom>
          <a:noFill/>
        </p:spPr>
        <p:txBody>
          <a:bodyPr wrap="square">
            <a:spAutoFit/>
          </a:bodyPr>
          <a:lstStyle/>
          <a:p>
            <a:pPr marL="0" indent="0">
              <a:buNone/>
            </a:pPr>
            <a:r>
              <a:rPr lang="en-US" sz="2000" dirty="0">
                <a:solidFill>
                  <a:schemeClr val="bg2">
                    <a:lumMod val="50000"/>
                  </a:schemeClr>
                </a:solidFill>
                <a:latin typeface="Nexa-Bold" panose="01000000000000000000" pitchFamily="2" charset="0"/>
              </a:rPr>
              <a:t>Results</a:t>
            </a:r>
          </a:p>
        </p:txBody>
      </p:sp>
      <p:sp>
        <p:nvSpPr>
          <p:cNvPr id="7" name="TextBox 6">
            <a:extLst>
              <a:ext uri="{FF2B5EF4-FFF2-40B4-BE49-F238E27FC236}">
                <a16:creationId xmlns:a16="http://schemas.microsoft.com/office/drawing/2014/main" id="{069F3586-898F-AC7A-2A33-E30C4DE96981}"/>
              </a:ext>
            </a:extLst>
          </p:cNvPr>
          <p:cNvSpPr txBox="1"/>
          <p:nvPr/>
        </p:nvSpPr>
        <p:spPr>
          <a:xfrm>
            <a:off x="6096000" y="5979324"/>
            <a:ext cx="5638799" cy="377026"/>
          </a:xfrm>
          <a:prstGeom prst="rect">
            <a:avLst/>
          </a:prstGeom>
          <a:noFill/>
        </p:spPr>
        <p:txBody>
          <a:bodyPr wrap="square">
            <a:spAutoFit/>
          </a:bodyPr>
          <a:lstStyle/>
          <a:p>
            <a:pPr>
              <a:lnSpc>
                <a:spcPct val="150000"/>
              </a:lnSpc>
            </a:pPr>
            <a:r>
              <a:rPr lang="en-US" sz="1400" dirty="0">
                <a:solidFill>
                  <a:schemeClr val="bg2">
                    <a:lumMod val="50000"/>
                  </a:schemeClr>
                </a:solidFill>
                <a:latin typeface="Nexa-Light" panose="01000000000000000000" pitchFamily="2" charset="0"/>
              </a:rPr>
              <a:t>Press “</a:t>
            </a:r>
            <a:r>
              <a:rPr lang="en-US" sz="1400" dirty="0" err="1">
                <a:solidFill>
                  <a:schemeClr val="bg2">
                    <a:lumMod val="50000"/>
                  </a:schemeClr>
                </a:solidFill>
                <a:latin typeface="Nexa-Light" panose="01000000000000000000" pitchFamily="2" charset="0"/>
              </a:rPr>
              <a:t>Ctrl+c</a:t>
            </a:r>
            <a:r>
              <a:rPr lang="en-US" sz="1400" dirty="0">
                <a:solidFill>
                  <a:schemeClr val="bg2">
                    <a:lumMod val="50000"/>
                  </a:schemeClr>
                </a:solidFill>
                <a:latin typeface="Nexa-Light" panose="01000000000000000000" pitchFamily="2" charset="0"/>
              </a:rPr>
              <a:t>” at each open terminal to stop the nodes and ROS </a:t>
            </a:r>
          </a:p>
        </p:txBody>
      </p:sp>
      <p:pic>
        <p:nvPicPr>
          <p:cNvPr id="13" name="Picture 9">
            <a:extLst>
              <a:ext uri="{FF2B5EF4-FFF2-40B4-BE49-F238E27FC236}">
                <a16:creationId xmlns:a16="http://schemas.microsoft.com/office/drawing/2014/main" id="{A47F53DB-D08E-4376-C6DB-EE9F74C428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58741" y="3341584"/>
            <a:ext cx="3513315" cy="972083"/>
          </a:xfrm>
          <a:prstGeom prst="rect">
            <a:avLst/>
          </a:prstGeom>
        </p:spPr>
      </p:pic>
      <p:sp>
        <p:nvSpPr>
          <p:cNvPr id="14" name="Rectangle 3">
            <a:extLst>
              <a:ext uri="{FF2B5EF4-FFF2-40B4-BE49-F238E27FC236}">
                <a16:creationId xmlns:a16="http://schemas.microsoft.com/office/drawing/2014/main" id="{38610C02-6ABD-CA36-A22C-FAD2C2C847DA}"/>
              </a:ext>
            </a:extLst>
          </p:cNvPr>
          <p:cNvSpPr>
            <a:spLocks noChangeArrowheads="1"/>
          </p:cNvSpPr>
          <p:nvPr/>
        </p:nvSpPr>
        <p:spPr bwMode="auto">
          <a:xfrm>
            <a:off x="838197" y="2327028"/>
            <a:ext cx="5181599" cy="1141318"/>
          </a:xfrm>
          <a:prstGeom prst="rect">
            <a:avLst/>
          </a:prstGeom>
          <a:solidFill>
            <a:schemeClr val="tx2">
              <a:lumMod val="50000"/>
            </a:schemeClr>
          </a:solidFill>
          <a:ln>
            <a:noFill/>
          </a:ln>
          <a:effectLst/>
        </p:spPr>
        <p:txBody>
          <a:bodyPr vert="horz" wrap="square" lIns="0" tIns="0" rIns="0" bIns="63480" numCol="1" anchor="ctr" anchorCtr="0" compatLnSpc="1">
            <a:prstTxWarp prst="textNoShape">
              <a:avLst/>
            </a:prstTxWarp>
            <a:spAutoFit/>
          </a:bodyPr>
          <a:lstStyle/>
          <a:p>
            <a:pPr>
              <a:lnSpc>
                <a:spcPts val="1425"/>
              </a:lnSpc>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entry_points</a:t>
            </a:r>
            <a:r>
              <a:rPr lang="en-GB" sz="1200" b="0" dirty="0">
                <a:solidFill>
                  <a:srgbClr val="D4D4D4"/>
                </a:solidFill>
                <a:effectLst/>
                <a:latin typeface="Consolas" panose="020B0609020204030204" pitchFamily="49" charset="0"/>
              </a:rPr>
              <a:t>={</a:t>
            </a:r>
          </a:p>
          <a:p>
            <a:pPr>
              <a:lnSpc>
                <a:spcPts val="1425"/>
              </a:lnSpc>
            </a:pPr>
            <a:r>
              <a:rPr lang="en-GB" sz="1200" b="0" dirty="0">
                <a:solidFill>
                  <a:srgbClr val="D4D4D4"/>
                </a:solidFill>
                <a:effectLst/>
                <a:latin typeface="Consolas" panose="020B0609020204030204" pitchFamily="49" charset="0"/>
              </a:rPr>
              <a:t>        </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console_scripts</a:t>
            </a:r>
            <a:r>
              <a:rPr lang="en-GB" sz="1200" b="0" dirty="0">
                <a:solidFill>
                  <a:srgbClr val="CE9178"/>
                </a:solidFill>
                <a:effectLst/>
                <a:latin typeface="Consolas" panose="020B0609020204030204" pitchFamily="49" charset="0"/>
              </a:rPr>
              <a:t>'</a:t>
            </a:r>
            <a:r>
              <a:rPr lang="en-GB" sz="1200" b="0" dirty="0">
                <a:solidFill>
                  <a:srgbClr val="D4D4D4"/>
                </a:solidFill>
                <a:effectLst/>
                <a:latin typeface="Consolas" panose="020B0609020204030204" pitchFamily="49" charset="0"/>
              </a:rPr>
              <a:t>: [</a:t>
            </a:r>
          </a:p>
          <a:p>
            <a:pPr>
              <a:lnSpc>
                <a:spcPts val="1425"/>
              </a:lnSpc>
            </a:pPr>
            <a:r>
              <a:rPr lang="en-GB" sz="1200" b="0" dirty="0">
                <a:solidFill>
                  <a:srgbClr val="D4D4D4"/>
                </a:solidFill>
                <a:effectLst/>
                <a:latin typeface="Consolas" panose="020B0609020204030204" pitchFamily="49" charset="0"/>
              </a:rPr>
              <a:t>            </a:t>
            </a:r>
            <a:r>
              <a:rPr lang="en-GB" sz="1200" b="0" dirty="0">
                <a:solidFill>
                  <a:srgbClr val="CE9178"/>
                </a:solidFill>
                <a:effectLst/>
                <a:latin typeface="Consolas" panose="020B0609020204030204" pitchFamily="49" charset="0"/>
              </a:rPr>
              <a:t>'talker = </a:t>
            </a:r>
            <a:r>
              <a:rPr lang="en-GB" sz="1200" b="0" dirty="0" err="1">
                <a:solidFill>
                  <a:srgbClr val="CE9178"/>
                </a:solidFill>
                <a:effectLst/>
                <a:latin typeface="Consolas" panose="020B0609020204030204" pitchFamily="49" charset="0"/>
              </a:rPr>
              <a:t>basic_comms.talker:main</a:t>
            </a:r>
            <a:r>
              <a:rPr lang="en-GB" sz="1200" b="0" dirty="0">
                <a:solidFill>
                  <a:srgbClr val="CE9178"/>
                </a:solidFill>
                <a:effectLst/>
                <a:latin typeface="Consolas" panose="020B0609020204030204" pitchFamily="49" charset="0"/>
              </a:rPr>
              <a:t>',</a:t>
            </a:r>
          </a:p>
          <a:p>
            <a:pPr>
              <a:lnSpc>
                <a:spcPts val="1425"/>
              </a:lnSpc>
            </a:pPr>
            <a:r>
              <a:rPr lang="en-GB" sz="1200" dirty="0">
                <a:solidFill>
                  <a:srgbClr val="CE9178"/>
                </a:solidFill>
                <a:latin typeface="Consolas" panose="020B0609020204030204" pitchFamily="49" charset="0"/>
              </a:rPr>
              <a:t>	 </a:t>
            </a:r>
            <a:r>
              <a:rPr lang="en-GB" sz="1200" b="0" dirty="0">
                <a:solidFill>
                  <a:srgbClr val="CE9178"/>
                </a:solidFill>
                <a:effectLst/>
                <a:latin typeface="Consolas" panose="020B0609020204030204" pitchFamily="49" charset="0"/>
              </a:rPr>
              <a:t>'</a:t>
            </a:r>
            <a:r>
              <a:rPr lang="en-GB" sz="1200" dirty="0">
                <a:solidFill>
                  <a:srgbClr val="CE9178"/>
                </a:solidFill>
                <a:latin typeface="Consolas" panose="020B0609020204030204" pitchFamily="49" charset="0"/>
              </a:rPr>
              <a:t>listener = </a:t>
            </a:r>
            <a:r>
              <a:rPr lang="en-GB" sz="1200" dirty="0" err="1">
                <a:solidFill>
                  <a:srgbClr val="CE9178"/>
                </a:solidFill>
                <a:latin typeface="Consolas" panose="020B0609020204030204" pitchFamily="49" charset="0"/>
              </a:rPr>
              <a:t>basic_comms.listener:main</a:t>
            </a:r>
            <a:r>
              <a:rPr lang="en-GB" sz="1200" b="0" dirty="0">
                <a:solidFill>
                  <a:srgbClr val="CE9178"/>
                </a:solidFill>
                <a:effectLst/>
                <a:latin typeface="Consolas" panose="020B0609020204030204" pitchFamily="49" charset="0"/>
              </a:rPr>
              <a:t>'</a:t>
            </a:r>
            <a:r>
              <a:rPr lang="en-GB" sz="1200" dirty="0">
                <a:solidFill>
                  <a:srgbClr val="CE9178"/>
                </a:solidFill>
                <a:latin typeface="Consolas" panose="020B0609020204030204" pitchFamily="49" charset="0"/>
              </a:rPr>
              <a:t>,</a:t>
            </a:r>
            <a:endParaRPr lang="en-GB" sz="1200" b="0" dirty="0">
              <a:solidFill>
                <a:srgbClr val="CE9178"/>
              </a:solidFill>
              <a:effectLst/>
              <a:latin typeface="Consolas" panose="020B0609020204030204" pitchFamily="49" charset="0"/>
            </a:endParaRPr>
          </a:p>
          <a:p>
            <a:pPr>
              <a:lnSpc>
                <a:spcPts val="1425"/>
              </a:lnSpc>
            </a:pPr>
            <a:r>
              <a:rPr lang="en-GB" sz="1200" b="0" dirty="0">
                <a:solidFill>
                  <a:srgbClr val="D4D4D4"/>
                </a:solidFill>
                <a:effectLst/>
                <a:latin typeface="Consolas" panose="020B0609020204030204" pitchFamily="49" charset="0"/>
              </a:rPr>
              <a:t>        ],</a:t>
            </a:r>
          </a:p>
          <a:p>
            <a:pPr>
              <a:lnSpc>
                <a:spcPts val="1425"/>
              </a:lnSpc>
            </a:pPr>
            <a:r>
              <a:rPr lang="en-GB" sz="1200" b="0" dirty="0">
                <a:solidFill>
                  <a:srgbClr val="D4D4D4"/>
                </a:solidFill>
                <a:effectLst/>
                <a:latin typeface="Consolas" panose="020B0609020204030204" pitchFamily="49" charset="0"/>
              </a:rPr>
              <a:t>    },</a:t>
            </a:r>
          </a:p>
        </p:txBody>
      </p:sp>
      <p:sp>
        <p:nvSpPr>
          <p:cNvPr id="16" name="TextBox 15">
            <a:extLst>
              <a:ext uri="{FF2B5EF4-FFF2-40B4-BE49-F238E27FC236}">
                <a16:creationId xmlns:a16="http://schemas.microsoft.com/office/drawing/2014/main" id="{E30875AC-70F0-4775-FBAB-1AAF66451B90}"/>
              </a:ext>
            </a:extLst>
          </p:cNvPr>
          <p:cNvSpPr txBox="1"/>
          <p:nvPr/>
        </p:nvSpPr>
        <p:spPr>
          <a:xfrm>
            <a:off x="6125176" y="1975716"/>
            <a:ext cx="6096000" cy="78707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solidFill>
                  <a:schemeClr val="bg2">
                    <a:lumMod val="50000"/>
                  </a:schemeClr>
                </a:solidFill>
                <a:latin typeface="Nexa-Light" panose="01000000000000000000" pitchFamily="2" charset="0"/>
              </a:rPr>
              <a:t>To visualize the output of the node, open another terminal and use the command “echo” as follows</a:t>
            </a:r>
          </a:p>
        </p:txBody>
      </p:sp>
    </p:spTree>
    <p:extLst>
      <p:ext uri="{BB962C8B-B14F-4D97-AF65-F5344CB8AC3E}">
        <p14:creationId xmlns:p14="http://schemas.microsoft.com/office/powerpoint/2010/main" val="2338439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3C2F2F-F73B-98AA-91FA-78F3D1464791}"/>
              </a:ext>
            </a:extLst>
          </p:cNvPr>
          <p:cNvSpPr>
            <a:spLocks noGrp="1"/>
          </p:cNvSpPr>
          <p:nvPr>
            <p:ph sz="half" idx="1"/>
          </p:nvPr>
        </p:nvSpPr>
        <p:spPr/>
        <p:txBody>
          <a:bodyPr>
            <a:normAutofit/>
          </a:bodyPr>
          <a:lstStyle/>
          <a:p>
            <a:pPr marL="0" indent="0">
              <a:lnSpc>
                <a:spcPct val="170000"/>
              </a:lnSpc>
              <a:buNone/>
            </a:pPr>
            <a:r>
              <a:rPr lang="en-US" sz="2000" dirty="0">
                <a:latin typeface="Nexa-Bold" panose="01000000000000000000" pitchFamily="2" charset="0"/>
              </a:rPr>
              <a:t>Talker – Listener Nodes</a:t>
            </a:r>
          </a:p>
          <a:p>
            <a:pPr>
              <a:lnSpc>
                <a:spcPct val="170000"/>
              </a:lnSpc>
            </a:pPr>
            <a:r>
              <a:rPr lang="en-GB" sz="2000" dirty="0"/>
              <a:t>Having developed both nodes, now is time to put everything together and let the nodes to communicate.</a:t>
            </a:r>
          </a:p>
          <a:p>
            <a:pPr>
              <a:lnSpc>
                <a:spcPct val="170000"/>
              </a:lnSpc>
            </a:pPr>
            <a:r>
              <a:rPr lang="en-GB" sz="2000" dirty="0"/>
              <a:t>This can be achieved in two different ways, manually and via a ROS tool called launch file.</a:t>
            </a:r>
          </a:p>
          <a:p>
            <a:pPr marL="0" indent="0">
              <a:lnSpc>
                <a:spcPct val="170000"/>
              </a:lnSpc>
              <a:buNone/>
            </a:pPr>
            <a:endParaRPr lang="en-GB" sz="2000" dirty="0"/>
          </a:p>
        </p:txBody>
      </p:sp>
      <p:sp>
        <p:nvSpPr>
          <p:cNvPr id="3" name="Slide Number Placeholder 2">
            <a:extLst>
              <a:ext uri="{FF2B5EF4-FFF2-40B4-BE49-F238E27FC236}">
                <a16:creationId xmlns:a16="http://schemas.microsoft.com/office/drawing/2014/main" id="{9C67AF58-358F-9292-9C12-3539C6B5AE46}"/>
              </a:ext>
            </a:extLst>
          </p:cNvPr>
          <p:cNvSpPr>
            <a:spLocks noGrp="1"/>
          </p:cNvSpPr>
          <p:nvPr>
            <p:ph type="sldNum" sz="quarter" idx="12"/>
          </p:nvPr>
        </p:nvSpPr>
        <p:spPr/>
        <p:txBody>
          <a:bodyPr/>
          <a:lstStyle/>
          <a:p>
            <a:fld id="{E33F180C-7AC5-428A-9DBB-8DF57BA31570}" type="slidenum">
              <a:rPr lang="en-GB" smtClean="0"/>
              <a:t>53</a:t>
            </a:fld>
            <a:endParaRPr lang="en-GB"/>
          </a:p>
        </p:txBody>
      </p:sp>
      <p:sp>
        <p:nvSpPr>
          <p:cNvPr id="4" name="Title 3">
            <a:extLst>
              <a:ext uri="{FF2B5EF4-FFF2-40B4-BE49-F238E27FC236}">
                <a16:creationId xmlns:a16="http://schemas.microsoft.com/office/drawing/2014/main" id="{C95C0155-1DA8-9AA2-4288-F951E20AF1BC}"/>
              </a:ext>
            </a:extLst>
          </p:cNvPr>
          <p:cNvSpPr>
            <a:spLocks noGrp="1"/>
          </p:cNvSpPr>
          <p:nvPr>
            <p:ph type="title"/>
          </p:nvPr>
        </p:nvSpPr>
        <p:spPr/>
        <p:txBody>
          <a:bodyPr/>
          <a:lstStyle/>
          <a:p>
            <a:r>
              <a:rPr lang="en-GB" dirty="0"/>
              <a:t>ROS Activity 1</a:t>
            </a:r>
          </a:p>
        </p:txBody>
      </p:sp>
      <p:pic>
        <p:nvPicPr>
          <p:cNvPr id="16" name="Content Placeholder 15">
            <a:extLst>
              <a:ext uri="{FF2B5EF4-FFF2-40B4-BE49-F238E27FC236}">
                <a16:creationId xmlns:a16="http://schemas.microsoft.com/office/drawing/2014/main" id="{73365A41-9590-A645-BF39-107BB15BEC27}"/>
              </a:ext>
            </a:extLst>
          </p:cNvPr>
          <p:cNvPicPr>
            <a:picLocks noGrp="1" noChangeAspect="1"/>
          </p:cNvPicPr>
          <p:nvPr>
            <p:ph sz="half" idx="2"/>
          </p:nvPr>
        </p:nvPicPr>
        <p:blipFill>
          <a:blip r:embed="rId2"/>
          <a:stretch>
            <a:fillRect/>
          </a:stretch>
        </p:blipFill>
        <p:spPr>
          <a:xfrm>
            <a:off x="6245720" y="2221774"/>
            <a:ext cx="5530251" cy="3080476"/>
          </a:xfrm>
          <a:prstGeom prst="rect">
            <a:avLst/>
          </a:prstGeom>
        </p:spPr>
      </p:pic>
    </p:spTree>
    <p:extLst>
      <p:ext uri="{BB962C8B-B14F-4D97-AF65-F5344CB8AC3E}">
        <p14:creationId xmlns:p14="http://schemas.microsoft.com/office/powerpoint/2010/main" val="39382124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9EE120-7AB6-7B20-FEC7-412CD1B19023}"/>
              </a:ext>
            </a:extLst>
          </p:cNvPr>
          <p:cNvSpPr>
            <a:spLocks noGrp="1"/>
          </p:cNvSpPr>
          <p:nvPr>
            <p:ph sz="half" idx="1"/>
          </p:nvPr>
        </p:nvSpPr>
        <p:spPr>
          <a:xfrm>
            <a:off x="838201" y="1825625"/>
            <a:ext cx="5181600" cy="4351338"/>
          </a:xfrm>
        </p:spPr>
        <p:txBody>
          <a:bodyPr>
            <a:normAutofit/>
          </a:bodyPr>
          <a:lstStyle/>
          <a:p>
            <a:pPr>
              <a:lnSpc>
                <a:spcPct val="150000"/>
              </a:lnSpc>
            </a:pPr>
            <a:r>
              <a:rPr lang="en-US" sz="1800" dirty="0"/>
              <a:t>Open a new terminal and run the talker node you just made using the following command</a:t>
            </a:r>
          </a:p>
          <a:p>
            <a:pPr>
              <a:lnSpc>
                <a:spcPct val="150000"/>
              </a:lnSpc>
            </a:pPr>
            <a:endParaRPr lang="en-US" sz="1800" dirty="0"/>
          </a:p>
          <a:p>
            <a:pPr>
              <a:lnSpc>
                <a:spcPct val="150000"/>
              </a:lnSpc>
            </a:pPr>
            <a:endParaRPr lang="en-US" sz="1800" dirty="0"/>
          </a:p>
          <a:p>
            <a:pPr>
              <a:lnSpc>
                <a:spcPct val="150000"/>
              </a:lnSpc>
            </a:pPr>
            <a:r>
              <a:rPr lang="en-US" sz="1800" dirty="0"/>
              <a:t>Open a new terminal and run the listener node you just made using the following command</a:t>
            </a:r>
          </a:p>
          <a:p>
            <a:endParaRPr lang="en-US" dirty="0"/>
          </a:p>
        </p:txBody>
      </p:sp>
      <p:pic>
        <p:nvPicPr>
          <p:cNvPr id="9" name="Content Placeholder 8">
            <a:extLst>
              <a:ext uri="{FF2B5EF4-FFF2-40B4-BE49-F238E27FC236}">
                <a16:creationId xmlns:a16="http://schemas.microsoft.com/office/drawing/2014/main" id="{9F459331-C71B-1D22-514C-72D5320F2626}"/>
              </a:ext>
            </a:extLst>
          </p:cNvPr>
          <p:cNvPicPr>
            <a:picLocks noGrp="1" noChangeAspect="1"/>
          </p:cNvPicPr>
          <p:nvPr>
            <p:ph sz="half" idx="2"/>
          </p:nvPr>
        </p:nvPicPr>
        <p:blipFill>
          <a:blip r:embed="rId2"/>
          <a:stretch>
            <a:fillRect/>
          </a:stretch>
        </p:blipFill>
        <p:spPr>
          <a:xfrm>
            <a:off x="6172201" y="3428193"/>
            <a:ext cx="6017509" cy="1773581"/>
          </a:xfrm>
        </p:spPr>
      </p:pic>
      <p:sp>
        <p:nvSpPr>
          <p:cNvPr id="5" name="Slide Number Placeholder 4">
            <a:extLst>
              <a:ext uri="{FF2B5EF4-FFF2-40B4-BE49-F238E27FC236}">
                <a16:creationId xmlns:a16="http://schemas.microsoft.com/office/drawing/2014/main" id="{B8835DF0-7430-1274-F214-1BC840F460BF}"/>
              </a:ext>
            </a:extLst>
          </p:cNvPr>
          <p:cNvSpPr>
            <a:spLocks noGrp="1"/>
          </p:cNvSpPr>
          <p:nvPr>
            <p:ph type="sldNum" sz="quarter" idx="12"/>
          </p:nvPr>
        </p:nvSpPr>
        <p:spPr>
          <a:xfrm>
            <a:off x="8610600" y="6356350"/>
            <a:ext cx="2743200" cy="365125"/>
          </a:xfrm>
        </p:spPr>
        <p:txBody>
          <a:bodyPr/>
          <a:lstStyle/>
          <a:p>
            <a:fld id="{E33F180C-7AC5-428A-9DBB-8DF57BA31570}" type="slidenum">
              <a:rPr lang="en-GB" smtClean="0"/>
              <a:pPr/>
              <a:t>54</a:t>
            </a:fld>
            <a:endParaRPr lang="en-GB"/>
          </a:p>
        </p:txBody>
      </p:sp>
      <p:sp>
        <p:nvSpPr>
          <p:cNvPr id="4" name="Title 3">
            <a:extLst>
              <a:ext uri="{FF2B5EF4-FFF2-40B4-BE49-F238E27FC236}">
                <a16:creationId xmlns:a16="http://schemas.microsoft.com/office/drawing/2014/main" id="{C49EC9FA-5926-A86F-FE5A-36A592CF66ED}"/>
              </a:ext>
            </a:extLst>
          </p:cNvPr>
          <p:cNvSpPr>
            <a:spLocks noGrp="1"/>
          </p:cNvSpPr>
          <p:nvPr>
            <p:ph type="title"/>
          </p:nvPr>
        </p:nvSpPr>
        <p:spPr>
          <a:xfrm>
            <a:off x="1679381" y="120739"/>
            <a:ext cx="8160426" cy="1325563"/>
          </a:xfrm>
        </p:spPr>
        <p:txBody>
          <a:bodyPr/>
          <a:lstStyle/>
          <a:p>
            <a:r>
              <a:rPr lang="en-GB" dirty="0"/>
              <a:t>ROS Activity 1 – Running the nodes</a:t>
            </a:r>
          </a:p>
        </p:txBody>
      </p:sp>
      <p:sp>
        <p:nvSpPr>
          <p:cNvPr id="11" name="Rectangle 3">
            <a:extLst>
              <a:ext uri="{FF2B5EF4-FFF2-40B4-BE49-F238E27FC236}">
                <a16:creationId xmlns:a16="http://schemas.microsoft.com/office/drawing/2014/main" id="{344D5688-6D6D-3474-5336-C9F0BF82CAC8}"/>
              </a:ext>
            </a:extLst>
          </p:cNvPr>
          <p:cNvSpPr>
            <a:spLocks noChangeArrowheads="1"/>
          </p:cNvSpPr>
          <p:nvPr/>
        </p:nvSpPr>
        <p:spPr bwMode="auto">
          <a:xfrm>
            <a:off x="837317" y="3428193"/>
            <a:ext cx="5105400" cy="556542"/>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Consolas" panose="020B0609020204030204" pitchFamily="49" charset="0"/>
              </a:rPr>
              <a:t>$ source install/</a:t>
            </a:r>
            <a:r>
              <a:rPr kumimoji="0" lang="en-US" altLang="en-US" sz="1600" b="0" i="0" u="none" strike="noStrike" cap="none" normalizeH="0" baseline="0" dirty="0" err="1">
                <a:ln>
                  <a:noFill/>
                </a:ln>
                <a:solidFill>
                  <a:srgbClr val="333333"/>
                </a:solidFill>
                <a:effectLst/>
                <a:latin typeface="Consolas" panose="020B0609020204030204" pitchFamily="49" charset="0"/>
              </a:rPr>
              <a:t>setup.bash</a:t>
            </a:r>
            <a:endParaRPr lang="en-US" altLang="en-US" sz="1600" dirty="0">
              <a:solidFill>
                <a:srgbClr val="333333"/>
              </a:solidFill>
              <a:latin typeface="Consolas" panose="020B0609020204030204" pitchFamily="49" charset="0"/>
            </a:endParaRPr>
          </a:p>
          <a:p>
            <a:pPr marR="0" lvl="0" indent="273050" defTabSz="914400" rtl="0" eaLnBrk="0" fontAlgn="base" latinLnBrk="0" hangingPunct="0">
              <a:lnSpc>
                <a:spcPct val="100000"/>
              </a:lnSpc>
              <a:spcBef>
                <a:spcPct val="0"/>
              </a:spcBef>
              <a:spcAft>
                <a:spcPct val="0"/>
              </a:spcAft>
              <a:buClrTx/>
              <a:buSzTx/>
              <a:buFontTx/>
              <a:buNone/>
              <a:tabLst/>
            </a:pPr>
            <a:r>
              <a:rPr lang="en-US" altLang="en-US" sz="1600" dirty="0">
                <a:solidFill>
                  <a:srgbClr val="333333"/>
                </a:solidFill>
                <a:latin typeface="Consolas" panose="020B0609020204030204" pitchFamily="49" charset="0"/>
              </a:rPr>
              <a:t>$ ros2 run </a:t>
            </a:r>
            <a:r>
              <a:rPr lang="en-US" altLang="en-US" sz="1600" dirty="0" err="1">
                <a:solidFill>
                  <a:srgbClr val="333333"/>
                </a:solidFill>
                <a:latin typeface="Consolas" panose="020B0609020204030204" pitchFamily="49" charset="0"/>
              </a:rPr>
              <a:t>basic_comms</a:t>
            </a:r>
            <a:r>
              <a:rPr lang="en-US" altLang="en-US" sz="1600" dirty="0">
                <a:solidFill>
                  <a:srgbClr val="333333"/>
                </a:solidFill>
                <a:latin typeface="Consolas" panose="020B0609020204030204" pitchFamily="49" charset="0"/>
              </a:rPr>
              <a:t> talker</a:t>
            </a:r>
            <a:endParaRPr kumimoji="0" lang="en-US" altLang="en-US" sz="4000" b="0" i="0" u="none" strike="noStrike" cap="none" normalizeH="0" baseline="0" dirty="0">
              <a:ln>
                <a:noFill/>
              </a:ln>
              <a:solidFill>
                <a:schemeClr val="tx1"/>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04ADCC57-E878-D2F0-80DB-C3C5275AC9B3}"/>
              </a:ext>
            </a:extLst>
          </p:cNvPr>
          <p:cNvSpPr txBox="1"/>
          <p:nvPr/>
        </p:nvSpPr>
        <p:spPr>
          <a:xfrm>
            <a:off x="6800850" y="1790128"/>
            <a:ext cx="4552950" cy="400110"/>
          </a:xfrm>
          <a:prstGeom prst="rect">
            <a:avLst/>
          </a:prstGeom>
          <a:noFill/>
        </p:spPr>
        <p:txBody>
          <a:bodyPr wrap="square">
            <a:spAutoFit/>
          </a:bodyPr>
          <a:lstStyle/>
          <a:p>
            <a:pPr marL="0" indent="0">
              <a:buNone/>
            </a:pPr>
            <a:r>
              <a:rPr lang="en-US" sz="2000" dirty="0">
                <a:solidFill>
                  <a:schemeClr val="bg2">
                    <a:lumMod val="50000"/>
                  </a:schemeClr>
                </a:solidFill>
                <a:latin typeface="Nexa-Bold" panose="01000000000000000000" pitchFamily="2" charset="0"/>
              </a:rPr>
              <a:t>Results</a:t>
            </a:r>
          </a:p>
        </p:txBody>
      </p:sp>
      <p:sp>
        <p:nvSpPr>
          <p:cNvPr id="19" name="TextBox 18">
            <a:extLst>
              <a:ext uri="{FF2B5EF4-FFF2-40B4-BE49-F238E27FC236}">
                <a16:creationId xmlns:a16="http://schemas.microsoft.com/office/drawing/2014/main" id="{22CFBC10-4195-4BF3-7DBA-845803672EA9}"/>
              </a:ext>
            </a:extLst>
          </p:cNvPr>
          <p:cNvSpPr txBox="1"/>
          <p:nvPr/>
        </p:nvSpPr>
        <p:spPr>
          <a:xfrm>
            <a:off x="6457950" y="5677060"/>
            <a:ext cx="5638799" cy="377026"/>
          </a:xfrm>
          <a:prstGeom prst="rect">
            <a:avLst/>
          </a:prstGeom>
          <a:noFill/>
        </p:spPr>
        <p:txBody>
          <a:bodyPr wrap="square">
            <a:spAutoFit/>
          </a:bodyPr>
          <a:lstStyle/>
          <a:p>
            <a:pPr>
              <a:lnSpc>
                <a:spcPct val="150000"/>
              </a:lnSpc>
            </a:pPr>
            <a:r>
              <a:rPr lang="en-US" sz="1400" dirty="0">
                <a:solidFill>
                  <a:schemeClr val="bg2">
                    <a:lumMod val="50000"/>
                  </a:schemeClr>
                </a:solidFill>
                <a:latin typeface="Nexa-Light" panose="01000000000000000000" pitchFamily="2" charset="0"/>
              </a:rPr>
              <a:t>Press “</a:t>
            </a:r>
            <a:r>
              <a:rPr lang="en-US" sz="1400" dirty="0" err="1">
                <a:solidFill>
                  <a:schemeClr val="bg2">
                    <a:lumMod val="50000"/>
                  </a:schemeClr>
                </a:solidFill>
                <a:latin typeface="Nexa-Light" panose="01000000000000000000" pitchFamily="2" charset="0"/>
              </a:rPr>
              <a:t>Ctrl+c</a:t>
            </a:r>
            <a:r>
              <a:rPr lang="en-US" sz="1400" dirty="0">
                <a:solidFill>
                  <a:schemeClr val="bg2">
                    <a:lumMod val="50000"/>
                  </a:schemeClr>
                </a:solidFill>
                <a:latin typeface="Nexa-Light" panose="01000000000000000000" pitchFamily="2" charset="0"/>
              </a:rPr>
              <a:t>” at each open terminal to stop the nodes and ROS </a:t>
            </a:r>
          </a:p>
        </p:txBody>
      </p:sp>
      <p:sp>
        <p:nvSpPr>
          <p:cNvPr id="3" name="Rectangle 3">
            <a:extLst>
              <a:ext uri="{FF2B5EF4-FFF2-40B4-BE49-F238E27FC236}">
                <a16:creationId xmlns:a16="http://schemas.microsoft.com/office/drawing/2014/main" id="{19A9D5D2-7040-FE81-18D7-A3983832B65A}"/>
              </a:ext>
            </a:extLst>
          </p:cNvPr>
          <p:cNvSpPr>
            <a:spLocks noChangeArrowheads="1"/>
          </p:cNvSpPr>
          <p:nvPr/>
        </p:nvSpPr>
        <p:spPr bwMode="auto">
          <a:xfrm>
            <a:off x="837317" y="5587302"/>
            <a:ext cx="5105400" cy="556542"/>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indent="273050" eaLnBrk="0" fontAlgn="base" hangingPunct="0">
              <a:spcBef>
                <a:spcPct val="0"/>
              </a:spcBef>
              <a:spcAft>
                <a:spcPct val="0"/>
              </a:spcAft>
            </a:pPr>
            <a:r>
              <a:rPr kumimoji="0" lang="en-US" altLang="en-US" sz="1600" b="0" i="0" u="none" strike="noStrike" cap="none" normalizeH="0" baseline="0" dirty="0">
                <a:ln>
                  <a:noFill/>
                </a:ln>
                <a:solidFill>
                  <a:srgbClr val="333333"/>
                </a:solidFill>
                <a:effectLst/>
                <a:latin typeface="Consolas" panose="020B0609020204030204" pitchFamily="49" charset="0"/>
              </a:rPr>
              <a:t>$ source install/</a:t>
            </a:r>
            <a:r>
              <a:rPr kumimoji="0" lang="en-US" altLang="en-US" sz="1600" b="0" i="0" u="none" strike="noStrike" cap="none" normalizeH="0" baseline="0" dirty="0" err="1">
                <a:ln>
                  <a:noFill/>
                </a:ln>
                <a:solidFill>
                  <a:srgbClr val="333333"/>
                </a:solidFill>
                <a:effectLst/>
                <a:latin typeface="Consolas" panose="020B0609020204030204" pitchFamily="49" charset="0"/>
              </a:rPr>
              <a:t>setup.bash</a:t>
            </a:r>
            <a:endParaRPr lang="en-US" altLang="en-US" sz="1600" dirty="0">
              <a:solidFill>
                <a:srgbClr val="333333"/>
              </a:solidFill>
              <a:latin typeface="Consolas" panose="020B0609020204030204" pitchFamily="49" charset="0"/>
            </a:endParaRPr>
          </a:p>
          <a:p>
            <a:pPr marR="0" lvl="0" indent="273050" defTabSz="914400" rtl="0" eaLnBrk="0" fontAlgn="base" latinLnBrk="0" hangingPunct="0">
              <a:lnSpc>
                <a:spcPct val="100000"/>
              </a:lnSpc>
              <a:spcBef>
                <a:spcPct val="0"/>
              </a:spcBef>
              <a:spcAft>
                <a:spcPct val="0"/>
              </a:spcAft>
              <a:buClrTx/>
              <a:buSzTx/>
              <a:buFontTx/>
              <a:buNone/>
              <a:tabLst/>
            </a:pPr>
            <a:r>
              <a:rPr lang="en-US" altLang="en-US" sz="1600" dirty="0">
                <a:solidFill>
                  <a:srgbClr val="333333"/>
                </a:solidFill>
                <a:latin typeface="Consolas" panose="020B0609020204030204" pitchFamily="49" charset="0"/>
              </a:rPr>
              <a:t>$ ros2 run </a:t>
            </a:r>
            <a:r>
              <a:rPr lang="en-US" altLang="en-US" sz="1600" dirty="0" err="1">
                <a:solidFill>
                  <a:srgbClr val="333333"/>
                </a:solidFill>
                <a:latin typeface="Consolas" panose="020B0609020204030204" pitchFamily="49" charset="0"/>
              </a:rPr>
              <a:t>basic_comms</a:t>
            </a:r>
            <a:r>
              <a:rPr lang="en-US" altLang="en-US" sz="1600" dirty="0">
                <a:solidFill>
                  <a:srgbClr val="333333"/>
                </a:solidFill>
                <a:latin typeface="Consolas" panose="020B0609020204030204" pitchFamily="49" charset="0"/>
              </a:rPr>
              <a:t> listener</a:t>
            </a:r>
            <a:endParaRPr kumimoji="0" lang="en-US" altLang="en-US" sz="4000" b="0" i="0" u="none" strike="noStrike" cap="none" normalizeH="0" baseline="0" dirty="0">
              <a:ln>
                <a:noFill/>
              </a:ln>
              <a:solidFill>
                <a:schemeClr val="tx1"/>
              </a:solidFill>
              <a:effectLst/>
              <a:latin typeface="Consolas" panose="020B0609020204030204" pitchFamily="49" charset="0"/>
            </a:endParaRPr>
          </a:p>
        </p:txBody>
      </p:sp>
      <p:pic>
        <p:nvPicPr>
          <p:cNvPr id="24" name="Picture 23">
            <a:extLst>
              <a:ext uri="{FF2B5EF4-FFF2-40B4-BE49-F238E27FC236}">
                <a16:creationId xmlns:a16="http://schemas.microsoft.com/office/drawing/2014/main" id="{ABC33C3E-11B5-7BC6-60E3-4C67ABA3D8EF}"/>
              </a:ext>
            </a:extLst>
          </p:cNvPr>
          <p:cNvPicPr>
            <a:picLocks noChangeAspect="1"/>
          </p:cNvPicPr>
          <p:nvPr/>
        </p:nvPicPr>
        <p:blipFill>
          <a:blip r:embed="rId3"/>
          <a:stretch>
            <a:fillRect/>
          </a:stretch>
        </p:blipFill>
        <p:spPr>
          <a:xfrm>
            <a:off x="6457950" y="2337299"/>
            <a:ext cx="5293095" cy="1091701"/>
          </a:xfrm>
          <a:prstGeom prst="rect">
            <a:avLst/>
          </a:prstGeom>
        </p:spPr>
      </p:pic>
    </p:spTree>
    <p:extLst>
      <p:ext uri="{BB962C8B-B14F-4D97-AF65-F5344CB8AC3E}">
        <p14:creationId xmlns:p14="http://schemas.microsoft.com/office/powerpoint/2010/main" val="2737555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B02996-DF51-27DD-C56C-7D717A22B60B}"/>
              </a:ext>
            </a:extLst>
          </p:cNvPr>
          <p:cNvSpPr>
            <a:spLocks noGrp="1"/>
          </p:cNvSpPr>
          <p:nvPr>
            <p:ph sz="half" idx="1"/>
          </p:nvPr>
        </p:nvSpPr>
        <p:spPr/>
        <p:txBody>
          <a:bodyPr/>
          <a:lstStyle/>
          <a:p>
            <a:pPr>
              <a:lnSpc>
                <a:spcPct val="150000"/>
              </a:lnSpc>
            </a:pPr>
            <a:r>
              <a:rPr lang="en-US" sz="1600" b="1" dirty="0" err="1"/>
              <a:t>rqt</a:t>
            </a:r>
            <a:endParaRPr lang="en-US" sz="1600" b="1" dirty="0"/>
          </a:p>
          <a:p>
            <a:pPr lvl="1">
              <a:lnSpc>
                <a:spcPct val="150000"/>
              </a:lnSpc>
            </a:pPr>
            <a:r>
              <a:rPr lang="en-US" sz="1600" dirty="0"/>
              <a:t>Visualization tool that provides graphical information of the nodes and system status.</a:t>
            </a:r>
          </a:p>
          <a:p>
            <a:pPr lvl="2">
              <a:lnSpc>
                <a:spcPct val="150000"/>
              </a:lnSpc>
            </a:pPr>
            <a:r>
              <a:rPr lang="en-US" sz="1400" i="1" dirty="0">
                <a:latin typeface="Consolas" panose="020B0609020204030204" pitchFamily="49" charset="0"/>
              </a:rPr>
              <a:t>Ros2 run </a:t>
            </a:r>
            <a:r>
              <a:rPr lang="en-US" sz="1400" i="1" dirty="0" err="1">
                <a:latin typeface="Consolas" panose="020B0609020204030204" pitchFamily="49" charset="0"/>
              </a:rPr>
              <a:t>rqt_plot</a:t>
            </a:r>
            <a:r>
              <a:rPr lang="en-US" sz="1200" dirty="0"/>
              <a:t>: D</a:t>
            </a:r>
            <a:r>
              <a:rPr lang="en-US" sz="1400" dirty="0"/>
              <a:t>isplays scalar data published to ROS topics.</a:t>
            </a:r>
          </a:p>
          <a:p>
            <a:pPr lvl="2">
              <a:lnSpc>
                <a:spcPct val="150000"/>
              </a:lnSpc>
            </a:pPr>
            <a:r>
              <a:rPr lang="en-US" sz="1400" i="1" dirty="0">
                <a:latin typeface="Consolas" panose="020B0609020204030204" pitchFamily="49" charset="0"/>
              </a:rPr>
              <a:t>ros2 run </a:t>
            </a:r>
            <a:r>
              <a:rPr lang="en-US" sz="1400" i="1" dirty="0" err="1">
                <a:latin typeface="Consolas" panose="020B0609020204030204" pitchFamily="49" charset="0"/>
              </a:rPr>
              <a:t>rqt_graph</a:t>
            </a:r>
            <a:r>
              <a:rPr lang="en-US" sz="1200" dirty="0"/>
              <a:t>: D</a:t>
            </a:r>
            <a:r>
              <a:rPr lang="en-US" sz="1400" dirty="0"/>
              <a:t>isplays a visual graph of the processes running in ROS and their connections</a:t>
            </a:r>
            <a:endParaRPr lang="en-GB" dirty="0"/>
          </a:p>
        </p:txBody>
      </p:sp>
      <p:sp>
        <p:nvSpPr>
          <p:cNvPr id="3" name="Content Placeholder 2">
            <a:extLst>
              <a:ext uri="{FF2B5EF4-FFF2-40B4-BE49-F238E27FC236}">
                <a16:creationId xmlns:a16="http://schemas.microsoft.com/office/drawing/2014/main" id="{B5FEB310-FD2D-9C7B-7FA5-8A5E6612386D}"/>
              </a:ext>
            </a:extLst>
          </p:cNvPr>
          <p:cNvSpPr>
            <a:spLocks noGrp="1"/>
          </p:cNvSpPr>
          <p:nvPr>
            <p:ph sz="half" idx="2"/>
          </p:nvPr>
        </p:nvSpPr>
        <p:spPr/>
        <p:txBody>
          <a:bodyPr>
            <a:normAutofit/>
          </a:bodyPr>
          <a:lstStyle/>
          <a:p>
            <a:pPr>
              <a:lnSpc>
                <a:spcPct val="150000"/>
              </a:lnSpc>
            </a:pPr>
            <a:r>
              <a:rPr lang="en-GB" sz="1800" dirty="0"/>
              <a:t>Using the previous example, open another terminal and type the following</a:t>
            </a:r>
          </a:p>
        </p:txBody>
      </p:sp>
      <p:sp>
        <p:nvSpPr>
          <p:cNvPr id="4" name="Slide Number Placeholder 3">
            <a:extLst>
              <a:ext uri="{FF2B5EF4-FFF2-40B4-BE49-F238E27FC236}">
                <a16:creationId xmlns:a16="http://schemas.microsoft.com/office/drawing/2014/main" id="{21AAC7AD-9D86-D542-2846-E0378AF0762D}"/>
              </a:ext>
            </a:extLst>
          </p:cNvPr>
          <p:cNvSpPr>
            <a:spLocks noGrp="1"/>
          </p:cNvSpPr>
          <p:nvPr>
            <p:ph type="sldNum" sz="quarter" idx="12"/>
          </p:nvPr>
        </p:nvSpPr>
        <p:spPr/>
        <p:txBody>
          <a:bodyPr/>
          <a:lstStyle/>
          <a:p>
            <a:fld id="{E33F180C-7AC5-428A-9DBB-8DF57BA31570}" type="slidenum">
              <a:rPr lang="en-GB" smtClean="0"/>
              <a:t>55</a:t>
            </a:fld>
            <a:endParaRPr lang="en-GB"/>
          </a:p>
        </p:txBody>
      </p:sp>
      <p:sp>
        <p:nvSpPr>
          <p:cNvPr id="5" name="Title 4">
            <a:extLst>
              <a:ext uri="{FF2B5EF4-FFF2-40B4-BE49-F238E27FC236}">
                <a16:creationId xmlns:a16="http://schemas.microsoft.com/office/drawing/2014/main" id="{815185B3-16A1-04A0-076D-23F8BF3B3288}"/>
              </a:ext>
            </a:extLst>
          </p:cNvPr>
          <p:cNvSpPr>
            <a:spLocks noGrp="1"/>
          </p:cNvSpPr>
          <p:nvPr>
            <p:ph type="title"/>
          </p:nvPr>
        </p:nvSpPr>
        <p:spPr/>
        <p:txBody>
          <a:bodyPr/>
          <a:lstStyle/>
          <a:p>
            <a:r>
              <a:rPr lang="en-GB" dirty="0"/>
              <a:t>ROS Tools for Debugging</a:t>
            </a:r>
          </a:p>
        </p:txBody>
      </p:sp>
      <p:sp>
        <p:nvSpPr>
          <p:cNvPr id="6" name="Rectangle 3">
            <a:extLst>
              <a:ext uri="{FF2B5EF4-FFF2-40B4-BE49-F238E27FC236}">
                <a16:creationId xmlns:a16="http://schemas.microsoft.com/office/drawing/2014/main" id="{2B1FFE5E-DBA5-3CAF-5A87-CF04FFC18C19}"/>
              </a:ext>
            </a:extLst>
          </p:cNvPr>
          <p:cNvSpPr>
            <a:spLocks noChangeArrowheads="1"/>
          </p:cNvSpPr>
          <p:nvPr/>
        </p:nvSpPr>
        <p:spPr bwMode="auto">
          <a:xfrm>
            <a:off x="6172200" y="2858703"/>
            <a:ext cx="5105400" cy="310321"/>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600" dirty="0">
                <a:solidFill>
                  <a:srgbClr val="333333"/>
                </a:solidFill>
                <a:latin typeface="Consolas" panose="020B0609020204030204" pitchFamily="49" charset="0"/>
              </a:rPr>
              <a:t>$ ros2 run </a:t>
            </a:r>
            <a:r>
              <a:rPr lang="en-US" altLang="en-US" sz="1600" dirty="0" err="1">
                <a:solidFill>
                  <a:srgbClr val="333333"/>
                </a:solidFill>
                <a:latin typeface="Consolas" panose="020B0609020204030204" pitchFamily="49" charset="0"/>
              </a:rPr>
              <a:t>rqt_graph</a:t>
            </a:r>
            <a:r>
              <a:rPr lang="en-US" altLang="en-US" sz="1600" dirty="0">
                <a:solidFill>
                  <a:srgbClr val="333333"/>
                </a:solidFill>
                <a:latin typeface="Consolas" panose="020B0609020204030204" pitchFamily="49" charset="0"/>
              </a:rPr>
              <a:t> </a:t>
            </a:r>
            <a:r>
              <a:rPr lang="en-US" altLang="en-US" sz="1600" dirty="0" err="1">
                <a:solidFill>
                  <a:srgbClr val="333333"/>
                </a:solidFill>
                <a:latin typeface="Consolas" panose="020B0609020204030204" pitchFamily="49" charset="0"/>
              </a:rPr>
              <a:t>rqt_graph</a:t>
            </a:r>
            <a:endParaRPr kumimoji="0" lang="en-US" altLang="en-US" sz="4000" b="0" i="0" u="none" strike="noStrike" cap="none" normalizeH="0" baseline="0" dirty="0">
              <a:ln>
                <a:noFill/>
              </a:ln>
              <a:solidFill>
                <a:schemeClr val="tx1"/>
              </a:solidFill>
              <a:effectLst/>
              <a:latin typeface="Consolas" panose="020B0609020204030204" pitchFamily="49" charset="0"/>
            </a:endParaRPr>
          </a:p>
        </p:txBody>
      </p:sp>
      <p:pic>
        <p:nvPicPr>
          <p:cNvPr id="8" name="Picture 7">
            <a:extLst>
              <a:ext uri="{FF2B5EF4-FFF2-40B4-BE49-F238E27FC236}">
                <a16:creationId xmlns:a16="http://schemas.microsoft.com/office/drawing/2014/main" id="{B1DD3F82-E220-7920-33BC-9CAF83780392}"/>
              </a:ext>
            </a:extLst>
          </p:cNvPr>
          <p:cNvPicPr>
            <a:picLocks noChangeAspect="1"/>
          </p:cNvPicPr>
          <p:nvPr/>
        </p:nvPicPr>
        <p:blipFill>
          <a:blip r:embed="rId2"/>
          <a:stretch>
            <a:fillRect/>
          </a:stretch>
        </p:blipFill>
        <p:spPr>
          <a:xfrm>
            <a:off x="6172200" y="3576275"/>
            <a:ext cx="5401429" cy="2600688"/>
          </a:xfrm>
          <a:prstGeom prst="rect">
            <a:avLst/>
          </a:prstGeom>
        </p:spPr>
      </p:pic>
    </p:spTree>
    <p:extLst>
      <p:ext uri="{BB962C8B-B14F-4D97-AF65-F5344CB8AC3E}">
        <p14:creationId xmlns:p14="http://schemas.microsoft.com/office/powerpoint/2010/main" val="216873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6ED4-D2BA-C400-596D-8720E989ECC4}"/>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73EA22F8-3BBD-85E8-F585-7335200111EE}"/>
              </a:ext>
            </a:extLst>
          </p:cNvPr>
          <p:cNvSpPr>
            <a:spLocks noGrp="1"/>
          </p:cNvSpPr>
          <p:nvPr>
            <p:ph type="subTitle" idx="1"/>
          </p:nvPr>
        </p:nvSpPr>
        <p:spPr/>
        <p:txBody>
          <a:bodyPr/>
          <a:lstStyle/>
          <a:p>
            <a:r>
              <a:rPr lang="en-GB" dirty="0"/>
              <a:t>ROS Launch Files</a:t>
            </a:r>
          </a:p>
        </p:txBody>
      </p:sp>
    </p:spTree>
    <p:extLst>
      <p:ext uri="{BB962C8B-B14F-4D97-AF65-F5344CB8AC3E}">
        <p14:creationId xmlns:p14="http://schemas.microsoft.com/office/powerpoint/2010/main" val="19275388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122110-CF27-F31E-C594-6AFEF482B44C}"/>
              </a:ext>
            </a:extLst>
          </p:cNvPr>
          <p:cNvSpPr>
            <a:spLocks noGrp="1"/>
          </p:cNvSpPr>
          <p:nvPr>
            <p:ph sz="half" idx="1"/>
          </p:nvPr>
        </p:nvSpPr>
        <p:spPr>
          <a:xfrm>
            <a:off x="838200" y="1825625"/>
            <a:ext cx="5181600" cy="4351338"/>
          </a:xfrm>
        </p:spPr>
        <p:txBody>
          <a:bodyPr>
            <a:noAutofit/>
          </a:bodyPr>
          <a:lstStyle/>
          <a:p>
            <a:pPr marL="0" indent="0">
              <a:lnSpc>
                <a:spcPct val="150000"/>
              </a:lnSpc>
              <a:buNone/>
            </a:pPr>
            <a:r>
              <a:rPr lang="en-US" sz="2000" dirty="0">
                <a:latin typeface="Nexa-Bold" panose="01000000000000000000" pitchFamily="2" charset="0"/>
              </a:rPr>
              <a:t>Launch Files</a:t>
            </a:r>
          </a:p>
          <a:p>
            <a:pPr>
              <a:lnSpc>
                <a:spcPct val="150000"/>
              </a:lnSpc>
            </a:pPr>
            <a:r>
              <a:rPr lang="en-US" sz="1800" dirty="0"/>
              <a:t>Launch files are sets of commands written in Python, .xml, and .</a:t>
            </a:r>
            <a:r>
              <a:rPr lang="en-US" sz="1800" dirty="0" err="1"/>
              <a:t>yaml</a:t>
            </a:r>
            <a:r>
              <a:rPr lang="en-US" sz="1800" dirty="0"/>
              <a:t> that allow the </a:t>
            </a:r>
            <a:r>
              <a:rPr lang="en-GB" sz="1800" dirty="0"/>
              <a:t>simultaneous execution of various scripts</a:t>
            </a:r>
            <a:r>
              <a:rPr lang="en-US" sz="1800" dirty="0"/>
              <a:t>. </a:t>
            </a:r>
          </a:p>
          <a:p>
            <a:pPr>
              <a:lnSpc>
                <a:spcPct val="150000"/>
              </a:lnSpc>
            </a:pPr>
            <a:r>
              <a:rPr lang="en-US" sz="1800" dirty="0"/>
              <a:t>Launch files allow </a:t>
            </a:r>
            <a:r>
              <a:rPr lang="en-GB" sz="1800" dirty="0"/>
              <a:t>you to run any object used within the ROS2 architecture. </a:t>
            </a:r>
          </a:p>
          <a:p>
            <a:pPr>
              <a:lnSpc>
                <a:spcPct val="150000"/>
              </a:lnSpc>
            </a:pPr>
            <a:r>
              <a:rPr lang="en-GB" sz="1800" dirty="0"/>
              <a:t>A wide variety of tools allow you to parametrise the launch file and adapt it to a project's requirements</a:t>
            </a:r>
            <a:r>
              <a:rPr lang="en-US" sz="1800" dirty="0"/>
              <a:t>. </a:t>
            </a:r>
          </a:p>
        </p:txBody>
      </p:sp>
      <p:sp>
        <p:nvSpPr>
          <p:cNvPr id="3" name="Slide Number Placeholder 2">
            <a:extLst>
              <a:ext uri="{FF2B5EF4-FFF2-40B4-BE49-F238E27FC236}">
                <a16:creationId xmlns:a16="http://schemas.microsoft.com/office/drawing/2014/main" id="{33AD96B3-05AA-1D36-466C-15549CFF8DE1}"/>
              </a:ext>
            </a:extLst>
          </p:cNvPr>
          <p:cNvSpPr>
            <a:spLocks noGrp="1"/>
          </p:cNvSpPr>
          <p:nvPr>
            <p:ph type="sldNum" sz="quarter" idx="12"/>
          </p:nvPr>
        </p:nvSpPr>
        <p:spPr>
          <a:xfrm>
            <a:off x="8610600" y="6356350"/>
            <a:ext cx="2743200" cy="365125"/>
          </a:xfrm>
        </p:spPr>
        <p:txBody>
          <a:bodyPr/>
          <a:lstStyle/>
          <a:p>
            <a:fld id="{E33F180C-7AC5-428A-9DBB-8DF57BA31570}" type="slidenum">
              <a:rPr lang="en-GB" smtClean="0"/>
              <a:pPr/>
              <a:t>57</a:t>
            </a:fld>
            <a:endParaRPr lang="en-GB"/>
          </a:p>
        </p:txBody>
      </p:sp>
      <p:sp>
        <p:nvSpPr>
          <p:cNvPr id="4" name="Title 3">
            <a:extLst>
              <a:ext uri="{FF2B5EF4-FFF2-40B4-BE49-F238E27FC236}">
                <a16:creationId xmlns:a16="http://schemas.microsoft.com/office/drawing/2014/main" id="{8CB93CDE-EB78-D8B6-FAF0-9163C1BDA561}"/>
              </a:ext>
            </a:extLst>
          </p:cNvPr>
          <p:cNvSpPr>
            <a:spLocks noGrp="1"/>
          </p:cNvSpPr>
          <p:nvPr>
            <p:ph type="title"/>
          </p:nvPr>
        </p:nvSpPr>
        <p:spPr>
          <a:xfrm>
            <a:off x="1679381" y="120739"/>
            <a:ext cx="8160426" cy="1325563"/>
          </a:xfrm>
        </p:spPr>
        <p:txBody>
          <a:bodyPr/>
          <a:lstStyle/>
          <a:p>
            <a:r>
              <a:rPr lang="en-US" dirty="0"/>
              <a:t>ROS2 Launch file</a:t>
            </a:r>
            <a:endParaRPr lang="en-GB" dirty="0"/>
          </a:p>
        </p:txBody>
      </p:sp>
      <p:pic>
        <p:nvPicPr>
          <p:cNvPr id="8" name="Content Placeholder 7">
            <a:extLst>
              <a:ext uri="{FF2B5EF4-FFF2-40B4-BE49-F238E27FC236}">
                <a16:creationId xmlns:a16="http://schemas.microsoft.com/office/drawing/2014/main" id="{F2B9E8DB-740E-F272-C74B-564E7B70F73D}"/>
              </a:ext>
            </a:extLst>
          </p:cNvPr>
          <p:cNvPicPr>
            <a:picLocks noGrp="1" noChangeAspect="1"/>
          </p:cNvPicPr>
          <p:nvPr>
            <p:ph sz="half" idx="2"/>
          </p:nvPr>
        </p:nvPicPr>
        <p:blipFill>
          <a:blip r:embed="rId2"/>
          <a:stretch>
            <a:fillRect/>
          </a:stretch>
        </p:blipFill>
        <p:spPr>
          <a:xfrm>
            <a:off x="6528622" y="2272928"/>
            <a:ext cx="4468755" cy="3456732"/>
          </a:xfrm>
          <a:prstGeom prst="rect">
            <a:avLst/>
          </a:prstGeom>
        </p:spPr>
      </p:pic>
    </p:spTree>
    <p:extLst>
      <p:ext uri="{BB962C8B-B14F-4D97-AF65-F5344CB8AC3E}">
        <p14:creationId xmlns:p14="http://schemas.microsoft.com/office/powerpoint/2010/main" val="14723055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729B81-7037-310C-B1D5-6696C69103F6}"/>
              </a:ext>
            </a:extLst>
          </p:cNvPr>
          <p:cNvSpPr>
            <a:spLocks noGrp="1"/>
          </p:cNvSpPr>
          <p:nvPr>
            <p:ph sz="half" idx="1"/>
          </p:nvPr>
        </p:nvSpPr>
        <p:spPr/>
        <p:txBody>
          <a:bodyPr>
            <a:normAutofit fontScale="25000" lnSpcReduction="20000"/>
          </a:bodyPr>
          <a:lstStyle/>
          <a:p>
            <a:pPr>
              <a:lnSpc>
                <a:spcPct val="170000"/>
              </a:lnSpc>
            </a:pPr>
            <a:r>
              <a:rPr lang="en-US" sz="6400" dirty="0"/>
              <a:t>Launch files allow you to start up and configure several executables containing ROS 2 nodes simultaneously.</a:t>
            </a:r>
          </a:p>
          <a:p>
            <a:pPr>
              <a:lnSpc>
                <a:spcPct val="170000"/>
              </a:lnSpc>
            </a:pPr>
            <a:r>
              <a:rPr lang="en-US" sz="6400" dirty="0"/>
              <a:t>Running a single launch file with the ros2 launch command will start up your entire system - all nodes and their configurations - at once.</a:t>
            </a:r>
          </a:p>
          <a:p>
            <a:pPr>
              <a:lnSpc>
                <a:spcPct val="170000"/>
              </a:lnSpc>
            </a:pPr>
            <a:r>
              <a:rPr lang="en-US" sz="6400" dirty="0"/>
              <a:t>To use a launch file</a:t>
            </a:r>
          </a:p>
          <a:p>
            <a:endParaRPr lang="en-US" dirty="0"/>
          </a:p>
        </p:txBody>
      </p:sp>
      <p:pic>
        <p:nvPicPr>
          <p:cNvPr id="7" name="Content Placeholder 6">
            <a:extLst>
              <a:ext uri="{FF2B5EF4-FFF2-40B4-BE49-F238E27FC236}">
                <a16:creationId xmlns:a16="http://schemas.microsoft.com/office/drawing/2014/main" id="{53EB52F1-C5C0-08D2-2F7B-A16BF4DA29E1}"/>
              </a:ext>
            </a:extLst>
          </p:cNvPr>
          <p:cNvPicPr>
            <a:picLocks noGrp="1" noChangeAspect="1"/>
          </p:cNvPicPr>
          <p:nvPr>
            <p:ph sz="half" idx="2"/>
          </p:nvPr>
        </p:nvPicPr>
        <p:blipFill>
          <a:blip r:embed="rId2"/>
          <a:stretch>
            <a:fillRect/>
          </a:stretch>
        </p:blipFill>
        <p:spPr>
          <a:xfrm>
            <a:off x="6528622" y="2272928"/>
            <a:ext cx="4468755" cy="3456732"/>
          </a:xfrm>
          <a:prstGeom prst="rect">
            <a:avLst/>
          </a:prstGeom>
        </p:spPr>
      </p:pic>
      <p:sp>
        <p:nvSpPr>
          <p:cNvPr id="4" name="Slide Number Placeholder 3">
            <a:extLst>
              <a:ext uri="{FF2B5EF4-FFF2-40B4-BE49-F238E27FC236}">
                <a16:creationId xmlns:a16="http://schemas.microsoft.com/office/drawing/2014/main" id="{6789BD3C-E949-2777-4892-E7EE50D79B17}"/>
              </a:ext>
            </a:extLst>
          </p:cNvPr>
          <p:cNvSpPr>
            <a:spLocks noGrp="1"/>
          </p:cNvSpPr>
          <p:nvPr>
            <p:ph type="sldNum" sz="quarter" idx="12"/>
          </p:nvPr>
        </p:nvSpPr>
        <p:spPr/>
        <p:txBody>
          <a:bodyPr/>
          <a:lstStyle/>
          <a:p>
            <a:fld id="{E33F180C-7AC5-428A-9DBB-8DF57BA31570}" type="slidenum">
              <a:rPr lang="en-GB" smtClean="0"/>
              <a:t>58</a:t>
            </a:fld>
            <a:endParaRPr lang="en-GB"/>
          </a:p>
        </p:txBody>
      </p:sp>
      <p:sp>
        <p:nvSpPr>
          <p:cNvPr id="2" name="Title 1">
            <a:extLst>
              <a:ext uri="{FF2B5EF4-FFF2-40B4-BE49-F238E27FC236}">
                <a16:creationId xmlns:a16="http://schemas.microsoft.com/office/drawing/2014/main" id="{B3AF4C93-22C5-E9E8-1D03-9F80E62FBE34}"/>
              </a:ext>
            </a:extLst>
          </p:cNvPr>
          <p:cNvSpPr>
            <a:spLocks noGrp="1"/>
          </p:cNvSpPr>
          <p:nvPr>
            <p:ph type="title"/>
          </p:nvPr>
        </p:nvSpPr>
        <p:spPr/>
        <p:txBody>
          <a:bodyPr/>
          <a:lstStyle/>
          <a:p>
            <a:r>
              <a:rPr lang="en-US" dirty="0"/>
              <a:t>Launch files</a:t>
            </a:r>
          </a:p>
        </p:txBody>
      </p:sp>
      <p:sp>
        <p:nvSpPr>
          <p:cNvPr id="6" name="Rectangle 3">
            <a:extLst>
              <a:ext uri="{FF2B5EF4-FFF2-40B4-BE49-F238E27FC236}">
                <a16:creationId xmlns:a16="http://schemas.microsoft.com/office/drawing/2014/main" id="{D98FE9D7-6B48-7F85-9B50-15AEECA55722}"/>
              </a:ext>
            </a:extLst>
          </p:cNvPr>
          <p:cNvSpPr>
            <a:spLocks noChangeArrowheads="1"/>
          </p:cNvSpPr>
          <p:nvPr/>
        </p:nvSpPr>
        <p:spPr bwMode="auto">
          <a:xfrm>
            <a:off x="914400" y="4852750"/>
            <a:ext cx="5105400" cy="248766"/>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indent="273050" eaLnBrk="0" fontAlgn="base" hangingPunct="0">
              <a:spcBef>
                <a:spcPct val="0"/>
              </a:spcBef>
              <a:spcAft>
                <a:spcPct val="0"/>
              </a:spcAft>
            </a:pPr>
            <a:r>
              <a:rPr lang="en-US" altLang="en-US" sz="1200" dirty="0">
                <a:solidFill>
                  <a:srgbClr val="333333"/>
                </a:solidFill>
                <a:latin typeface="Consolas" panose="020B0609020204030204" pitchFamily="49" charset="0"/>
              </a:rPr>
              <a:t>$ </a:t>
            </a:r>
            <a:r>
              <a:rPr lang="en-US" sz="1200" dirty="0">
                <a:latin typeface="Consolas" panose="020B0609020204030204" pitchFamily="49" charset="0"/>
              </a:rPr>
              <a:t>ros2 launch &lt;</a:t>
            </a:r>
            <a:r>
              <a:rPr lang="en-US" sz="1200" dirty="0" err="1">
                <a:latin typeface="Consolas" panose="020B0609020204030204" pitchFamily="49" charset="0"/>
              </a:rPr>
              <a:t>package_name</a:t>
            </a:r>
            <a:r>
              <a:rPr lang="en-US" sz="1200" dirty="0">
                <a:latin typeface="Consolas" panose="020B0609020204030204" pitchFamily="49" charset="0"/>
              </a:rPr>
              <a:t>&gt; &lt;</a:t>
            </a:r>
            <a:r>
              <a:rPr lang="en-US" sz="1200" dirty="0" err="1">
                <a:latin typeface="Consolas" panose="020B0609020204030204" pitchFamily="49" charset="0"/>
              </a:rPr>
              <a:t>file_name</a:t>
            </a:r>
            <a:r>
              <a:rPr lang="en-US" sz="1200" dirty="0">
                <a:latin typeface="Consolas" panose="020B0609020204030204" pitchFamily="49" charset="0"/>
              </a:rPr>
              <a:t>&gt;</a:t>
            </a:r>
          </a:p>
        </p:txBody>
      </p:sp>
    </p:spTree>
    <p:extLst>
      <p:ext uri="{BB962C8B-B14F-4D97-AF65-F5344CB8AC3E}">
        <p14:creationId xmlns:p14="http://schemas.microsoft.com/office/powerpoint/2010/main" val="34196255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C424C-D765-C58D-A57B-BC14C4CED8B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90E77C-5CE9-01F8-5ED4-9CFE9A1B4211}"/>
              </a:ext>
            </a:extLst>
          </p:cNvPr>
          <p:cNvSpPr>
            <a:spLocks noGrp="1"/>
          </p:cNvSpPr>
          <p:nvPr>
            <p:ph sz="half" idx="1"/>
          </p:nvPr>
        </p:nvSpPr>
        <p:spPr/>
        <p:txBody>
          <a:bodyPr>
            <a:normAutofit fontScale="25000" lnSpcReduction="20000"/>
          </a:bodyPr>
          <a:lstStyle/>
          <a:p>
            <a:pPr>
              <a:lnSpc>
                <a:spcPct val="160000"/>
              </a:lnSpc>
            </a:pPr>
            <a:r>
              <a:rPr lang="en-GB" sz="6600" dirty="0"/>
              <a:t>The user can </a:t>
            </a:r>
            <a:r>
              <a:rPr lang="en-GB" sz="6600" b="1" dirty="0"/>
              <a:t>set parameters </a:t>
            </a:r>
            <a:r>
              <a:rPr lang="en-GB" sz="6600" dirty="0"/>
              <a:t>used by the nodes in ROS.</a:t>
            </a:r>
          </a:p>
          <a:p>
            <a:pPr>
              <a:lnSpc>
                <a:spcPct val="160000"/>
              </a:lnSpc>
            </a:pPr>
            <a:r>
              <a:rPr lang="en-GB" sz="6600" dirty="0"/>
              <a:t>The user can also </a:t>
            </a:r>
            <a:r>
              <a:rPr lang="en-GB" sz="6600" b="1" dirty="0"/>
              <a:t>set arguments </a:t>
            </a:r>
            <a:r>
              <a:rPr lang="en-GB" sz="6600" dirty="0"/>
              <a:t>used by the ROS launch files and nodes in ROS.</a:t>
            </a:r>
          </a:p>
          <a:p>
            <a:pPr>
              <a:lnSpc>
                <a:spcPct val="160000"/>
              </a:lnSpc>
            </a:pPr>
            <a:r>
              <a:rPr lang="en-GB" sz="6600" b="1" dirty="0"/>
              <a:t>All the processes </a:t>
            </a:r>
            <a:r>
              <a:rPr lang="en-GB" sz="6600" dirty="0"/>
              <a:t>will shut down when the ROS launch process </a:t>
            </a:r>
            <a:r>
              <a:rPr lang="en-GB" sz="6600" b="1" dirty="0"/>
              <a:t>is killed (</a:t>
            </a:r>
            <a:r>
              <a:rPr lang="en-GB" sz="6600" b="1" dirty="0" err="1"/>
              <a:t>ctrl+C</a:t>
            </a:r>
            <a:r>
              <a:rPr lang="en-GB" sz="6600" b="1" dirty="0"/>
              <a:t>)</a:t>
            </a:r>
            <a:r>
              <a:rPr lang="en-GB" sz="6600" dirty="0"/>
              <a:t>.</a:t>
            </a:r>
          </a:p>
          <a:p>
            <a:pPr>
              <a:lnSpc>
                <a:spcPct val="160000"/>
              </a:lnSpc>
            </a:pPr>
            <a:r>
              <a:rPr lang="en-GB" sz="6600" b="1" dirty="0"/>
              <a:t>ROS Launch files </a:t>
            </a:r>
            <a:r>
              <a:rPr lang="en-GB" sz="6600" dirty="0"/>
              <a:t>are </a:t>
            </a:r>
            <a:r>
              <a:rPr lang="en-GB" sz="6600" b="1" dirty="0"/>
              <a:t>usually located </a:t>
            </a:r>
            <a:r>
              <a:rPr lang="en-GB" sz="6600" dirty="0"/>
              <a:t>inside a </a:t>
            </a:r>
            <a:r>
              <a:rPr lang="en-GB" sz="6600" b="1" dirty="0"/>
              <a:t>folder called “launch” </a:t>
            </a:r>
            <a:r>
              <a:rPr lang="en-GB" sz="6600" dirty="0"/>
              <a:t>in each package.</a:t>
            </a:r>
          </a:p>
          <a:p>
            <a:endParaRPr lang="en-US" dirty="0"/>
          </a:p>
        </p:txBody>
      </p:sp>
      <p:pic>
        <p:nvPicPr>
          <p:cNvPr id="8" name="Content Placeholder 7">
            <a:extLst>
              <a:ext uri="{FF2B5EF4-FFF2-40B4-BE49-F238E27FC236}">
                <a16:creationId xmlns:a16="http://schemas.microsoft.com/office/drawing/2014/main" id="{2EC25303-CDF1-E5DF-9908-C13CBB0C239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7340760" y="1576815"/>
            <a:ext cx="3528386" cy="4076273"/>
          </a:xfrm>
        </p:spPr>
      </p:pic>
      <p:sp>
        <p:nvSpPr>
          <p:cNvPr id="4" name="Slide Number Placeholder 3">
            <a:extLst>
              <a:ext uri="{FF2B5EF4-FFF2-40B4-BE49-F238E27FC236}">
                <a16:creationId xmlns:a16="http://schemas.microsoft.com/office/drawing/2014/main" id="{CFE9B32D-EF9C-32E3-E713-9EA0E69D6B43}"/>
              </a:ext>
            </a:extLst>
          </p:cNvPr>
          <p:cNvSpPr>
            <a:spLocks noGrp="1"/>
          </p:cNvSpPr>
          <p:nvPr>
            <p:ph type="sldNum" sz="quarter" idx="12"/>
          </p:nvPr>
        </p:nvSpPr>
        <p:spPr/>
        <p:txBody>
          <a:bodyPr/>
          <a:lstStyle/>
          <a:p>
            <a:fld id="{E33F180C-7AC5-428A-9DBB-8DF57BA31570}" type="slidenum">
              <a:rPr lang="en-GB" smtClean="0"/>
              <a:t>59</a:t>
            </a:fld>
            <a:endParaRPr lang="en-GB"/>
          </a:p>
        </p:txBody>
      </p:sp>
      <p:sp>
        <p:nvSpPr>
          <p:cNvPr id="2" name="Title 1">
            <a:extLst>
              <a:ext uri="{FF2B5EF4-FFF2-40B4-BE49-F238E27FC236}">
                <a16:creationId xmlns:a16="http://schemas.microsoft.com/office/drawing/2014/main" id="{710D8686-DE9C-3567-4BD6-82EDC306AC81}"/>
              </a:ext>
            </a:extLst>
          </p:cNvPr>
          <p:cNvSpPr>
            <a:spLocks noGrp="1"/>
          </p:cNvSpPr>
          <p:nvPr>
            <p:ph type="title"/>
          </p:nvPr>
        </p:nvSpPr>
        <p:spPr/>
        <p:txBody>
          <a:bodyPr/>
          <a:lstStyle/>
          <a:p>
            <a:r>
              <a:rPr lang="en-US" dirty="0"/>
              <a:t>Launch files</a:t>
            </a:r>
          </a:p>
        </p:txBody>
      </p:sp>
      <p:sp>
        <p:nvSpPr>
          <p:cNvPr id="9" name="Rectangle: Rounded Corners 8">
            <a:extLst>
              <a:ext uri="{FF2B5EF4-FFF2-40B4-BE49-F238E27FC236}">
                <a16:creationId xmlns:a16="http://schemas.microsoft.com/office/drawing/2014/main" id="{85719B49-3C6B-D99E-76F2-AFF56C08FCEF}"/>
              </a:ext>
            </a:extLst>
          </p:cNvPr>
          <p:cNvSpPr/>
          <p:nvPr/>
        </p:nvSpPr>
        <p:spPr>
          <a:xfrm>
            <a:off x="7790329" y="3146612"/>
            <a:ext cx="2581836" cy="44823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24573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2FBAD8-B60C-74EE-EEF9-CF8AF288CEC6}"/>
              </a:ext>
            </a:extLst>
          </p:cNvPr>
          <p:cNvSpPr>
            <a:spLocks noGrp="1"/>
          </p:cNvSpPr>
          <p:nvPr>
            <p:ph sz="half" idx="1"/>
          </p:nvPr>
        </p:nvSpPr>
        <p:spPr/>
        <p:txBody>
          <a:bodyPr vert="horz" lIns="91440" tIns="45720" rIns="91440" bIns="45720" rtlCol="0" anchor="t">
            <a:normAutofit lnSpcReduction="10000"/>
          </a:bodyPr>
          <a:lstStyle/>
          <a:p>
            <a:pPr marL="0" indent="0">
              <a:buNone/>
            </a:pPr>
            <a:r>
              <a:rPr lang="en-GB" sz="2000" dirty="0">
                <a:latin typeface="Nexa-Bold"/>
              </a:rPr>
              <a:t>How is the information delivered?</a:t>
            </a:r>
          </a:p>
          <a:p>
            <a:pPr>
              <a:lnSpc>
                <a:spcPct val="160000"/>
              </a:lnSpc>
            </a:pPr>
            <a:r>
              <a:rPr lang="en-GB" sz="1600" dirty="0"/>
              <a:t>The information is delivered through messages inside each topic.</a:t>
            </a:r>
          </a:p>
          <a:p>
            <a:pPr>
              <a:lnSpc>
                <a:spcPct val="150000"/>
              </a:lnSpc>
            </a:pPr>
            <a:r>
              <a:rPr lang="en-GB" sz="1600" dirty="0"/>
              <a:t>Any message or class has a certain format (is encoded), which both the teacher and the student know off and is expected.</a:t>
            </a:r>
          </a:p>
          <a:p>
            <a:pPr>
              <a:lnSpc>
                <a:spcPct val="150000"/>
              </a:lnSpc>
            </a:pPr>
            <a:r>
              <a:rPr lang="en-GB" sz="1600" dirty="0"/>
              <a:t>As an example: Between two students, it is expected some simple messages such as plain text, memes or figures.</a:t>
            </a:r>
          </a:p>
          <a:p>
            <a:pPr>
              <a:lnSpc>
                <a:spcPct val="150000"/>
              </a:lnSpc>
            </a:pPr>
            <a:r>
              <a:rPr lang="en-GB" sz="1600" dirty="0">
                <a:latin typeface="Nexa-Light"/>
              </a:rPr>
              <a:t>If the structure of the message is incorrect it would not be possible to understand it.</a:t>
            </a:r>
            <a:endParaRPr lang="en-GB" sz="2000" dirty="0">
              <a:latin typeface="Nexa-Light"/>
            </a:endParaRPr>
          </a:p>
        </p:txBody>
      </p:sp>
      <p:sp>
        <p:nvSpPr>
          <p:cNvPr id="4" name="Title 3">
            <a:extLst>
              <a:ext uri="{FF2B5EF4-FFF2-40B4-BE49-F238E27FC236}">
                <a16:creationId xmlns:a16="http://schemas.microsoft.com/office/drawing/2014/main" id="{B086F6B1-098D-2050-4D13-58726BD7CA1B}"/>
              </a:ext>
            </a:extLst>
          </p:cNvPr>
          <p:cNvSpPr>
            <a:spLocks noGrp="1"/>
          </p:cNvSpPr>
          <p:nvPr>
            <p:ph type="title"/>
          </p:nvPr>
        </p:nvSpPr>
        <p:spPr/>
        <p:txBody>
          <a:bodyPr/>
          <a:lstStyle/>
          <a:p>
            <a:r>
              <a:rPr lang="en-GB" dirty="0"/>
              <a:t>Introduction</a:t>
            </a:r>
          </a:p>
        </p:txBody>
      </p:sp>
      <p:pic>
        <p:nvPicPr>
          <p:cNvPr id="5" name="Content Placeholder 4">
            <a:extLst>
              <a:ext uri="{FF2B5EF4-FFF2-40B4-BE49-F238E27FC236}">
                <a16:creationId xmlns:a16="http://schemas.microsoft.com/office/drawing/2014/main" id="{8472EB55-0EA2-B980-32C1-330196648CC8}"/>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869881" y="2551884"/>
            <a:ext cx="6322119" cy="2898819"/>
          </a:xfrm>
          <a:prstGeom prst="rect">
            <a:avLst/>
          </a:prstGeom>
        </p:spPr>
      </p:pic>
      <p:sp>
        <p:nvSpPr>
          <p:cNvPr id="3" name="Slide Number Placeholder 2">
            <a:extLst>
              <a:ext uri="{FF2B5EF4-FFF2-40B4-BE49-F238E27FC236}">
                <a16:creationId xmlns:a16="http://schemas.microsoft.com/office/drawing/2014/main" id="{3C7C32DA-598E-43DA-1BF7-921EF6BA79E2}"/>
              </a:ext>
            </a:extLst>
          </p:cNvPr>
          <p:cNvSpPr>
            <a:spLocks noGrp="1"/>
          </p:cNvSpPr>
          <p:nvPr>
            <p:ph type="sldNum" sz="quarter" idx="12"/>
          </p:nvPr>
        </p:nvSpPr>
        <p:spPr/>
        <p:txBody>
          <a:bodyPr/>
          <a:lstStyle/>
          <a:p>
            <a:fld id="{E33F180C-7AC5-428A-9DBB-8DF57BA31570}" type="slidenum">
              <a:rPr lang="en-GB" smtClean="0"/>
              <a:t>6</a:t>
            </a:fld>
            <a:endParaRPr lang="en-GB"/>
          </a:p>
        </p:txBody>
      </p:sp>
    </p:spTree>
    <p:extLst>
      <p:ext uri="{BB962C8B-B14F-4D97-AF65-F5344CB8AC3E}">
        <p14:creationId xmlns:p14="http://schemas.microsoft.com/office/powerpoint/2010/main" val="31556295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45B8E-E9DE-3852-D083-A5025474AF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F2C9D2-4371-E5FB-E80F-D7F8DDEE53F6}"/>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56F718A5-CFCB-FD81-A603-E5D5E2D8594E}"/>
              </a:ext>
            </a:extLst>
          </p:cNvPr>
          <p:cNvSpPr>
            <a:spLocks noGrp="1"/>
          </p:cNvSpPr>
          <p:nvPr>
            <p:ph type="subTitle" idx="1"/>
          </p:nvPr>
        </p:nvSpPr>
        <p:spPr/>
        <p:txBody>
          <a:bodyPr/>
          <a:lstStyle/>
          <a:p>
            <a:r>
              <a:rPr lang="en-GB" dirty="0"/>
              <a:t>Activity 1 .2- Making a Launch File</a:t>
            </a:r>
          </a:p>
        </p:txBody>
      </p:sp>
    </p:spTree>
    <p:extLst>
      <p:ext uri="{BB962C8B-B14F-4D97-AF65-F5344CB8AC3E}">
        <p14:creationId xmlns:p14="http://schemas.microsoft.com/office/powerpoint/2010/main" val="3157628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C36DF8-CB12-ACA4-67C1-595DCB3AB41D}"/>
              </a:ext>
            </a:extLst>
          </p:cNvPr>
          <p:cNvSpPr>
            <a:spLocks noGrp="1"/>
          </p:cNvSpPr>
          <p:nvPr>
            <p:ph sz="half" idx="1"/>
          </p:nvPr>
        </p:nvSpPr>
        <p:spPr/>
        <p:txBody>
          <a:bodyPr>
            <a:normAutofit/>
          </a:bodyPr>
          <a:lstStyle/>
          <a:p>
            <a:pPr>
              <a:lnSpc>
                <a:spcPct val="150000"/>
              </a:lnSpc>
            </a:pPr>
            <a:r>
              <a:rPr lang="en-US" sz="1600" dirty="0"/>
              <a:t>For exercise 1, a ROS Launch file will be developed as follows.</a:t>
            </a:r>
          </a:p>
          <a:p>
            <a:pPr>
              <a:lnSpc>
                <a:spcPct val="150000"/>
              </a:lnSpc>
            </a:pPr>
            <a:r>
              <a:rPr lang="en-US" sz="1600" dirty="0"/>
              <a:t>Make the launch file directory inside the “</a:t>
            </a:r>
            <a:r>
              <a:rPr lang="en-US" sz="1600" dirty="0" err="1"/>
              <a:t>basic_comms</a:t>
            </a:r>
            <a:r>
              <a:rPr lang="en-US" sz="1600" dirty="0"/>
              <a:t>” package.</a:t>
            </a:r>
          </a:p>
          <a:p>
            <a:pPr>
              <a:lnSpc>
                <a:spcPct val="150000"/>
              </a:lnSpc>
            </a:pPr>
            <a:endParaRPr lang="en-US" sz="1600" dirty="0"/>
          </a:p>
          <a:p>
            <a:pPr>
              <a:lnSpc>
                <a:spcPct val="150000"/>
              </a:lnSpc>
            </a:pPr>
            <a:r>
              <a:rPr lang="en-US" sz="1600" dirty="0"/>
              <a:t>Make a launch file and give </a:t>
            </a:r>
            <a:r>
              <a:rPr lang="en-US" sz="1600" dirty="0" err="1"/>
              <a:t>exedcutable</a:t>
            </a:r>
            <a:r>
              <a:rPr lang="en-US" sz="1600" dirty="0"/>
              <a:t> permissions inside the previous folder</a:t>
            </a:r>
          </a:p>
          <a:p>
            <a:endParaRPr lang="en-GB" dirty="0"/>
          </a:p>
          <a:p>
            <a:endParaRPr lang="en-US" dirty="0"/>
          </a:p>
          <a:p>
            <a:endParaRPr lang="en-GB" dirty="0"/>
          </a:p>
        </p:txBody>
      </p:sp>
      <p:sp>
        <p:nvSpPr>
          <p:cNvPr id="3" name="Content Placeholder 2">
            <a:extLst>
              <a:ext uri="{FF2B5EF4-FFF2-40B4-BE49-F238E27FC236}">
                <a16:creationId xmlns:a16="http://schemas.microsoft.com/office/drawing/2014/main" id="{B27C32DC-583C-2B09-29D4-8C799111C8C2}"/>
              </a:ext>
            </a:extLst>
          </p:cNvPr>
          <p:cNvSpPr>
            <a:spLocks noGrp="1"/>
          </p:cNvSpPr>
          <p:nvPr>
            <p:ph sz="half" idx="2"/>
          </p:nvPr>
        </p:nvSpPr>
        <p:spPr/>
        <p:txBody>
          <a:bodyPr>
            <a:normAutofit/>
          </a:bodyPr>
          <a:lstStyle/>
          <a:p>
            <a:pPr>
              <a:lnSpc>
                <a:spcPct val="150000"/>
              </a:lnSpc>
            </a:pPr>
            <a:r>
              <a:rPr lang="en-GB" sz="1600" dirty="0"/>
              <a:t>For this exercise, the talker and listener nodes (previously done) will be launched.</a:t>
            </a:r>
          </a:p>
          <a:p>
            <a:endParaRPr lang="en-GB" dirty="0"/>
          </a:p>
        </p:txBody>
      </p:sp>
      <p:sp>
        <p:nvSpPr>
          <p:cNvPr id="6" name="Slide Number Placeholder 5">
            <a:extLst>
              <a:ext uri="{FF2B5EF4-FFF2-40B4-BE49-F238E27FC236}">
                <a16:creationId xmlns:a16="http://schemas.microsoft.com/office/drawing/2014/main" id="{7C9B1CD2-C946-A6DF-5E10-D0D7A8122280}"/>
              </a:ext>
            </a:extLst>
          </p:cNvPr>
          <p:cNvSpPr>
            <a:spLocks noGrp="1"/>
          </p:cNvSpPr>
          <p:nvPr>
            <p:ph type="sldNum" sz="quarter" idx="12"/>
          </p:nvPr>
        </p:nvSpPr>
        <p:spPr/>
        <p:txBody>
          <a:bodyPr/>
          <a:lstStyle/>
          <a:p>
            <a:fld id="{E33F180C-7AC5-428A-9DBB-8DF57BA31570}" type="slidenum">
              <a:rPr lang="en-GB" smtClean="0"/>
              <a:pPr/>
              <a:t>61</a:t>
            </a:fld>
            <a:endParaRPr lang="en-GB" dirty="0"/>
          </a:p>
        </p:txBody>
      </p:sp>
      <p:sp>
        <p:nvSpPr>
          <p:cNvPr id="4" name="Title 3">
            <a:extLst>
              <a:ext uri="{FF2B5EF4-FFF2-40B4-BE49-F238E27FC236}">
                <a16:creationId xmlns:a16="http://schemas.microsoft.com/office/drawing/2014/main" id="{EFB22652-D355-1DDA-8D4C-7650D47271B1}"/>
              </a:ext>
            </a:extLst>
          </p:cNvPr>
          <p:cNvSpPr>
            <a:spLocks noGrp="1"/>
          </p:cNvSpPr>
          <p:nvPr>
            <p:ph type="title"/>
          </p:nvPr>
        </p:nvSpPr>
        <p:spPr/>
        <p:txBody>
          <a:bodyPr/>
          <a:lstStyle/>
          <a:p>
            <a:r>
              <a:rPr lang="en-US" dirty="0"/>
              <a:t>ROS </a:t>
            </a:r>
            <a:r>
              <a:rPr lang="en-GB" dirty="0"/>
              <a:t>Activity 1</a:t>
            </a:r>
            <a:r>
              <a:rPr lang="en-US" dirty="0"/>
              <a:t>(Launch file)</a:t>
            </a:r>
            <a:endParaRPr lang="en-GB" dirty="0"/>
          </a:p>
        </p:txBody>
      </p:sp>
      <p:sp>
        <p:nvSpPr>
          <p:cNvPr id="5" name="Rectangle 3">
            <a:extLst>
              <a:ext uri="{FF2B5EF4-FFF2-40B4-BE49-F238E27FC236}">
                <a16:creationId xmlns:a16="http://schemas.microsoft.com/office/drawing/2014/main" id="{DD49CAE1-E3C8-3D3A-4495-B89204AE3AC4}"/>
              </a:ext>
            </a:extLst>
          </p:cNvPr>
          <p:cNvSpPr>
            <a:spLocks noChangeArrowheads="1"/>
          </p:cNvSpPr>
          <p:nvPr/>
        </p:nvSpPr>
        <p:spPr bwMode="auto">
          <a:xfrm>
            <a:off x="838200" y="3615721"/>
            <a:ext cx="5181600" cy="433432"/>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cd ~/ros2_ws/src/basic_comms </a:t>
            </a:r>
          </a:p>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a:t>
            </a:r>
            <a:r>
              <a:rPr lang="en-US" altLang="en-US" sz="1200" dirty="0" err="1">
                <a:solidFill>
                  <a:srgbClr val="333333"/>
                </a:solidFill>
                <a:latin typeface="Consolas" panose="020B0609020204030204" pitchFamily="49" charset="0"/>
              </a:rPr>
              <a:t>mkdir</a:t>
            </a:r>
            <a:r>
              <a:rPr lang="en-US" altLang="en-US" sz="1200" dirty="0">
                <a:solidFill>
                  <a:srgbClr val="333333"/>
                </a:solidFill>
                <a:latin typeface="Consolas" panose="020B0609020204030204" pitchFamily="49" charset="0"/>
              </a:rPr>
              <a:t> launch</a:t>
            </a:r>
          </a:p>
        </p:txBody>
      </p:sp>
      <p:sp>
        <p:nvSpPr>
          <p:cNvPr id="7" name="Rectangle 3">
            <a:extLst>
              <a:ext uri="{FF2B5EF4-FFF2-40B4-BE49-F238E27FC236}">
                <a16:creationId xmlns:a16="http://schemas.microsoft.com/office/drawing/2014/main" id="{E40AF45F-186B-A23E-94A6-A92EB9964F76}"/>
              </a:ext>
            </a:extLst>
          </p:cNvPr>
          <p:cNvSpPr>
            <a:spLocks noChangeArrowheads="1"/>
          </p:cNvSpPr>
          <p:nvPr/>
        </p:nvSpPr>
        <p:spPr bwMode="auto">
          <a:xfrm>
            <a:off x="838200" y="4985936"/>
            <a:ext cx="5181600" cy="618098"/>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Consolas" panose="020B0609020204030204" pitchFamily="49" charset="0"/>
              </a:rPr>
              <a:t>$ cd launch</a:t>
            </a:r>
          </a:p>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touch activity1_launch.py</a:t>
            </a:r>
          </a:p>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a:t>
            </a:r>
            <a:r>
              <a:rPr lang="en-US" altLang="en-US" sz="1200" dirty="0" err="1">
                <a:solidFill>
                  <a:srgbClr val="333333"/>
                </a:solidFill>
                <a:latin typeface="Consolas" panose="020B0609020204030204" pitchFamily="49" charset="0"/>
              </a:rPr>
              <a:t>chmod</a:t>
            </a:r>
            <a:r>
              <a:rPr lang="en-US" altLang="en-US" sz="1200" dirty="0">
                <a:solidFill>
                  <a:srgbClr val="333333"/>
                </a:solidFill>
                <a:latin typeface="Consolas" panose="020B0609020204030204" pitchFamily="49" charset="0"/>
              </a:rPr>
              <a:t> +x activity1_launch.py</a:t>
            </a:r>
          </a:p>
        </p:txBody>
      </p:sp>
      <p:pic>
        <p:nvPicPr>
          <p:cNvPr id="8" name="Content Placeholder 7">
            <a:extLst>
              <a:ext uri="{FF2B5EF4-FFF2-40B4-BE49-F238E27FC236}">
                <a16:creationId xmlns:a16="http://schemas.microsoft.com/office/drawing/2014/main" id="{BF2642BA-95A8-1772-754A-0D315B07F6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38788" y="2959136"/>
            <a:ext cx="2943624" cy="3393718"/>
          </a:xfrm>
          <a:prstGeom prst="rect">
            <a:avLst/>
          </a:prstGeom>
        </p:spPr>
      </p:pic>
      <p:sp>
        <p:nvSpPr>
          <p:cNvPr id="9" name="Rectangle: Rounded Corners 8">
            <a:extLst>
              <a:ext uri="{FF2B5EF4-FFF2-40B4-BE49-F238E27FC236}">
                <a16:creationId xmlns:a16="http://schemas.microsoft.com/office/drawing/2014/main" id="{429F3485-C41F-01C4-2CB7-57186415636A}"/>
              </a:ext>
            </a:extLst>
          </p:cNvPr>
          <p:cNvSpPr/>
          <p:nvPr/>
        </p:nvSpPr>
        <p:spPr>
          <a:xfrm>
            <a:off x="7501894" y="4282046"/>
            <a:ext cx="2206881" cy="37394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B97ED3C6-1909-B994-F3D0-04885155992A}"/>
              </a:ext>
            </a:extLst>
          </p:cNvPr>
          <p:cNvSpPr/>
          <p:nvPr/>
        </p:nvSpPr>
        <p:spPr>
          <a:xfrm>
            <a:off x="770965" y="5692588"/>
            <a:ext cx="5248835" cy="863698"/>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dirty="0">
                <a:solidFill>
                  <a:srgbClr val="FF0000"/>
                </a:solidFill>
              </a:rPr>
              <a:t>IMPORTANT NOTE</a:t>
            </a:r>
          </a:p>
          <a:p>
            <a:r>
              <a:rPr lang="en-GB" sz="1400" dirty="0">
                <a:solidFill>
                  <a:srgbClr val="FF0000"/>
                </a:solidFill>
              </a:rPr>
              <a:t>Launch files must be named as follows:</a:t>
            </a:r>
          </a:p>
          <a:p>
            <a:r>
              <a:rPr lang="en-GB" sz="1400" dirty="0">
                <a:solidFill>
                  <a:srgbClr val="FF0000"/>
                </a:solidFill>
                <a:highlight>
                  <a:srgbClr val="FFFF00"/>
                </a:highlight>
              </a:rPr>
              <a:t>&lt;NAME&gt;_launch.py</a:t>
            </a:r>
            <a:r>
              <a:rPr lang="en-GB" sz="1400" dirty="0">
                <a:solidFill>
                  <a:srgbClr val="FF0000"/>
                </a:solidFill>
              </a:rPr>
              <a:t>         #Replace &lt;NAME&gt; with a name set by the 		user</a:t>
            </a:r>
          </a:p>
        </p:txBody>
      </p:sp>
    </p:spTree>
    <p:extLst>
      <p:ext uri="{BB962C8B-B14F-4D97-AF65-F5344CB8AC3E}">
        <p14:creationId xmlns:p14="http://schemas.microsoft.com/office/powerpoint/2010/main" val="1485069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209CA0-3360-860C-E7BF-D44C441E4980}"/>
              </a:ext>
            </a:extLst>
          </p:cNvPr>
          <p:cNvSpPr>
            <a:spLocks noGrp="1"/>
          </p:cNvSpPr>
          <p:nvPr>
            <p:ph sz="half" idx="1"/>
          </p:nvPr>
        </p:nvSpPr>
        <p:spPr>
          <a:xfrm>
            <a:off x="398929" y="1825624"/>
            <a:ext cx="5181600" cy="4530725"/>
          </a:xfrm>
          <a:solidFill>
            <a:schemeClr val="tx2">
              <a:lumMod val="50000"/>
            </a:schemeClr>
          </a:solidFill>
        </p:spPr>
        <p:txBody>
          <a:bodyPr>
            <a:normAutofit fontScale="25000" lnSpcReduction="20000"/>
          </a:bodyPr>
          <a:lstStyle/>
          <a:p>
            <a:pPr marL="0" indent="0">
              <a:lnSpc>
                <a:spcPct val="170000"/>
              </a:lnSpc>
              <a:spcBef>
                <a:spcPts val="0"/>
              </a:spcBef>
              <a:buNone/>
            </a:pPr>
            <a:r>
              <a:rPr lang="en-GB" sz="4800" b="0">
                <a:solidFill>
                  <a:srgbClr val="569CD6"/>
                </a:solidFill>
                <a:effectLst/>
                <a:latin typeface="Consolas" panose="020B0609020204030204" pitchFamily="49" charset="0"/>
              </a:rPr>
              <a:t>from</a:t>
            </a:r>
            <a:r>
              <a:rPr lang="en-GB" sz="4800" b="0">
                <a:solidFill>
                  <a:srgbClr val="D4D4D4"/>
                </a:solidFill>
                <a:effectLst/>
                <a:latin typeface="Consolas" panose="020B0609020204030204" pitchFamily="49" charset="0"/>
              </a:rPr>
              <a:t> launch </a:t>
            </a:r>
            <a:r>
              <a:rPr lang="en-GB" sz="4800" b="0">
                <a:solidFill>
                  <a:srgbClr val="569CD6"/>
                </a:solidFill>
                <a:effectLst/>
                <a:latin typeface="Consolas" panose="020B0609020204030204" pitchFamily="49" charset="0"/>
              </a:rPr>
              <a:t>import</a:t>
            </a:r>
            <a:r>
              <a:rPr lang="en-GB" sz="4800" b="0">
                <a:solidFill>
                  <a:srgbClr val="D4D4D4"/>
                </a:solidFill>
                <a:effectLst/>
                <a:latin typeface="Consolas" panose="020B0609020204030204" pitchFamily="49" charset="0"/>
              </a:rPr>
              <a:t> LaunchDescription</a:t>
            </a:r>
          </a:p>
          <a:p>
            <a:pPr marL="0" indent="0">
              <a:lnSpc>
                <a:spcPct val="170000"/>
              </a:lnSpc>
              <a:spcBef>
                <a:spcPts val="0"/>
              </a:spcBef>
              <a:buNone/>
            </a:pPr>
            <a:r>
              <a:rPr lang="en-GB" sz="4800" b="0">
                <a:solidFill>
                  <a:srgbClr val="569CD6"/>
                </a:solidFill>
                <a:effectLst/>
                <a:latin typeface="Consolas" panose="020B0609020204030204" pitchFamily="49" charset="0"/>
              </a:rPr>
              <a:t>from</a:t>
            </a:r>
            <a:r>
              <a:rPr lang="en-GB" sz="4800" b="0">
                <a:solidFill>
                  <a:srgbClr val="D4D4D4"/>
                </a:solidFill>
                <a:effectLst/>
                <a:latin typeface="Consolas" panose="020B0609020204030204" pitchFamily="49" charset="0"/>
              </a:rPr>
              <a:t> launch_ros.actions </a:t>
            </a:r>
            <a:r>
              <a:rPr lang="en-GB" sz="4800" b="0">
                <a:solidFill>
                  <a:srgbClr val="569CD6"/>
                </a:solidFill>
                <a:effectLst/>
                <a:latin typeface="Consolas" panose="020B0609020204030204" pitchFamily="49" charset="0"/>
              </a:rPr>
              <a:t>import</a:t>
            </a:r>
            <a:r>
              <a:rPr lang="en-GB" sz="4800" b="0">
                <a:solidFill>
                  <a:srgbClr val="D4D4D4"/>
                </a:solidFill>
                <a:effectLst/>
                <a:latin typeface="Consolas" panose="020B0609020204030204" pitchFamily="49" charset="0"/>
              </a:rPr>
              <a:t> Node</a:t>
            </a:r>
          </a:p>
          <a:p>
            <a:pPr marL="0" indent="0">
              <a:lnSpc>
                <a:spcPct val="170000"/>
              </a:lnSpc>
              <a:spcBef>
                <a:spcPts val="0"/>
              </a:spcBef>
              <a:buNone/>
            </a:pPr>
            <a:endParaRPr lang="en-GB" sz="4800" b="0">
              <a:solidFill>
                <a:srgbClr val="569CD6"/>
              </a:solidFill>
              <a:effectLst/>
              <a:latin typeface="Consolas" panose="020B0609020204030204" pitchFamily="49" charset="0"/>
            </a:endParaRPr>
          </a:p>
          <a:p>
            <a:pPr marL="0" indent="0">
              <a:lnSpc>
                <a:spcPct val="170000"/>
              </a:lnSpc>
              <a:spcBef>
                <a:spcPts val="0"/>
              </a:spcBef>
              <a:buNone/>
            </a:pPr>
            <a:r>
              <a:rPr lang="en-GB" sz="4800" b="0">
                <a:solidFill>
                  <a:srgbClr val="569CD6"/>
                </a:solidFill>
                <a:effectLst/>
                <a:latin typeface="Consolas" panose="020B0609020204030204" pitchFamily="49" charset="0"/>
              </a:rPr>
              <a:t>def</a:t>
            </a:r>
            <a:r>
              <a:rPr lang="en-GB" sz="4800" b="0">
                <a:solidFill>
                  <a:srgbClr val="D4D4D4"/>
                </a:solidFill>
                <a:effectLst/>
                <a:latin typeface="Consolas" panose="020B0609020204030204" pitchFamily="49" charset="0"/>
              </a:rPr>
              <a:t> generate_launch_description():</a:t>
            </a:r>
          </a:p>
          <a:p>
            <a:pPr marL="0" indent="0">
              <a:lnSpc>
                <a:spcPct val="170000"/>
              </a:lnSpc>
              <a:spcBef>
                <a:spcPts val="0"/>
              </a:spcBef>
              <a:buNone/>
            </a:pPr>
            <a:r>
              <a:rPr lang="en-GB" sz="4800" b="0">
                <a:solidFill>
                  <a:srgbClr val="D4D4D4"/>
                </a:solidFill>
                <a:effectLst/>
                <a:latin typeface="Consolas" panose="020B0609020204030204" pitchFamily="49" charset="0"/>
              </a:rPr>
              <a:t>    talker_node = Node(package=</a:t>
            </a:r>
            <a:r>
              <a:rPr lang="en-GB" sz="4800" b="0">
                <a:solidFill>
                  <a:srgbClr val="CE9178"/>
                </a:solidFill>
                <a:effectLst/>
                <a:latin typeface="Consolas" panose="020B0609020204030204" pitchFamily="49" charset="0"/>
              </a:rPr>
              <a:t>'basic_comms'</a:t>
            </a:r>
            <a:r>
              <a:rPr lang="en-GB" sz="4800" b="0">
                <a:solidFill>
                  <a:srgbClr val="D4D4D4"/>
                </a:solidFill>
                <a:effectLst/>
                <a:latin typeface="Consolas" panose="020B0609020204030204" pitchFamily="49" charset="0"/>
              </a:rPr>
              <a:t>,</a:t>
            </a:r>
          </a:p>
          <a:p>
            <a:pPr marL="0" indent="0">
              <a:lnSpc>
                <a:spcPct val="170000"/>
              </a:lnSpc>
              <a:spcBef>
                <a:spcPts val="0"/>
              </a:spcBef>
              <a:buNone/>
            </a:pPr>
            <a:r>
              <a:rPr lang="en-GB" sz="4800" b="0">
                <a:solidFill>
                  <a:srgbClr val="D4D4D4"/>
                </a:solidFill>
                <a:effectLst/>
                <a:latin typeface="Consolas" panose="020B0609020204030204" pitchFamily="49" charset="0"/>
              </a:rPr>
              <a:t>                       executable=</a:t>
            </a:r>
            <a:r>
              <a:rPr lang="en-GB" sz="4800" b="0">
                <a:solidFill>
                  <a:srgbClr val="CE9178"/>
                </a:solidFill>
                <a:effectLst/>
                <a:latin typeface="Consolas" panose="020B0609020204030204" pitchFamily="49" charset="0"/>
              </a:rPr>
              <a:t>'talker'</a:t>
            </a:r>
            <a:r>
              <a:rPr lang="en-GB" sz="4800" b="0">
                <a:solidFill>
                  <a:srgbClr val="D4D4D4"/>
                </a:solidFill>
                <a:effectLst/>
                <a:latin typeface="Consolas" panose="020B0609020204030204" pitchFamily="49" charset="0"/>
              </a:rPr>
              <a:t>,</a:t>
            </a:r>
          </a:p>
          <a:p>
            <a:pPr marL="0" indent="0">
              <a:lnSpc>
                <a:spcPct val="170000"/>
              </a:lnSpc>
              <a:spcBef>
                <a:spcPts val="0"/>
              </a:spcBef>
              <a:buNone/>
            </a:pPr>
            <a:r>
              <a:rPr lang="en-GB" sz="4800" b="0">
                <a:solidFill>
                  <a:srgbClr val="D4D4D4"/>
                </a:solidFill>
                <a:effectLst/>
                <a:latin typeface="Consolas" panose="020B0609020204030204" pitchFamily="49" charset="0"/>
              </a:rPr>
              <a:t>                       output=</a:t>
            </a:r>
            <a:r>
              <a:rPr lang="en-GB" sz="4800" b="0">
                <a:solidFill>
                  <a:srgbClr val="CE9178"/>
                </a:solidFill>
                <a:effectLst/>
                <a:latin typeface="Consolas" panose="020B0609020204030204" pitchFamily="49" charset="0"/>
              </a:rPr>
              <a:t>'screen'</a:t>
            </a:r>
            <a:endParaRPr lang="en-GB" sz="4800" b="0">
              <a:solidFill>
                <a:srgbClr val="D4D4D4"/>
              </a:solidFill>
              <a:effectLst/>
              <a:latin typeface="Consolas" panose="020B0609020204030204" pitchFamily="49" charset="0"/>
            </a:endParaRPr>
          </a:p>
          <a:p>
            <a:pPr marL="0" indent="0">
              <a:lnSpc>
                <a:spcPct val="170000"/>
              </a:lnSpc>
              <a:spcBef>
                <a:spcPts val="0"/>
              </a:spcBef>
              <a:buNone/>
            </a:pPr>
            <a:r>
              <a:rPr lang="en-GB" sz="4800" b="0">
                <a:solidFill>
                  <a:srgbClr val="D4D4D4"/>
                </a:solidFill>
                <a:effectLst/>
                <a:latin typeface="Consolas" panose="020B0609020204030204" pitchFamily="49" charset="0"/>
              </a:rPr>
              <a:t>                       )</a:t>
            </a:r>
          </a:p>
          <a:p>
            <a:pPr marL="0" indent="0">
              <a:lnSpc>
                <a:spcPct val="170000"/>
              </a:lnSpc>
              <a:spcBef>
                <a:spcPts val="0"/>
              </a:spcBef>
              <a:buNone/>
            </a:pPr>
            <a:r>
              <a:rPr lang="en-GB" sz="4800" b="0">
                <a:solidFill>
                  <a:srgbClr val="D4D4D4"/>
                </a:solidFill>
                <a:effectLst/>
                <a:latin typeface="Consolas" panose="020B0609020204030204" pitchFamily="49" charset="0"/>
              </a:rPr>
              <a:t>    listener_node = Node(package=</a:t>
            </a:r>
            <a:r>
              <a:rPr lang="en-GB" sz="4800" b="0">
                <a:solidFill>
                  <a:srgbClr val="CE9178"/>
                </a:solidFill>
                <a:effectLst/>
                <a:latin typeface="Consolas" panose="020B0609020204030204" pitchFamily="49" charset="0"/>
              </a:rPr>
              <a:t>'basic_comms'</a:t>
            </a:r>
            <a:r>
              <a:rPr lang="en-GB" sz="4800" b="0">
                <a:solidFill>
                  <a:srgbClr val="D4D4D4"/>
                </a:solidFill>
                <a:effectLst/>
                <a:latin typeface="Consolas" panose="020B0609020204030204" pitchFamily="49" charset="0"/>
              </a:rPr>
              <a:t>,</a:t>
            </a:r>
          </a:p>
          <a:p>
            <a:pPr marL="0" indent="0">
              <a:lnSpc>
                <a:spcPct val="170000"/>
              </a:lnSpc>
              <a:spcBef>
                <a:spcPts val="0"/>
              </a:spcBef>
              <a:buNone/>
            </a:pPr>
            <a:r>
              <a:rPr lang="en-GB" sz="4800" b="0">
                <a:solidFill>
                  <a:srgbClr val="D4D4D4"/>
                </a:solidFill>
                <a:effectLst/>
                <a:latin typeface="Consolas" panose="020B0609020204030204" pitchFamily="49" charset="0"/>
              </a:rPr>
              <a:t>                         executable=</a:t>
            </a:r>
            <a:r>
              <a:rPr lang="en-GB" sz="4800" b="0">
                <a:solidFill>
                  <a:srgbClr val="CE9178"/>
                </a:solidFill>
                <a:effectLst/>
                <a:latin typeface="Consolas" panose="020B0609020204030204" pitchFamily="49" charset="0"/>
              </a:rPr>
              <a:t>'listener'</a:t>
            </a:r>
            <a:r>
              <a:rPr lang="en-GB" sz="4800" b="0">
                <a:solidFill>
                  <a:srgbClr val="D4D4D4"/>
                </a:solidFill>
                <a:effectLst/>
                <a:latin typeface="Consolas" panose="020B0609020204030204" pitchFamily="49" charset="0"/>
              </a:rPr>
              <a:t>,</a:t>
            </a:r>
          </a:p>
          <a:p>
            <a:pPr marL="0" indent="0">
              <a:lnSpc>
                <a:spcPct val="170000"/>
              </a:lnSpc>
              <a:spcBef>
                <a:spcPts val="0"/>
              </a:spcBef>
              <a:buNone/>
            </a:pPr>
            <a:r>
              <a:rPr lang="en-GB" sz="4800" b="0">
                <a:solidFill>
                  <a:srgbClr val="D4D4D4"/>
                </a:solidFill>
                <a:effectLst/>
                <a:latin typeface="Consolas" panose="020B0609020204030204" pitchFamily="49" charset="0"/>
              </a:rPr>
              <a:t>                         output=</a:t>
            </a:r>
            <a:r>
              <a:rPr lang="en-GB" sz="4800" b="0">
                <a:solidFill>
                  <a:srgbClr val="CE9178"/>
                </a:solidFill>
                <a:effectLst/>
                <a:latin typeface="Consolas" panose="020B0609020204030204" pitchFamily="49" charset="0"/>
              </a:rPr>
              <a:t>'screen'</a:t>
            </a:r>
            <a:endParaRPr lang="en-GB" sz="4800" b="0">
              <a:solidFill>
                <a:srgbClr val="D4D4D4"/>
              </a:solidFill>
              <a:effectLst/>
              <a:latin typeface="Consolas" panose="020B0609020204030204" pitchFamily="49" charset="0"/>
            </a:endParaRPr>
          </a:p>
          <a:p>
            <a:pPr marL="0" indent="0">
              <a:lnSpc>
                <a:spcPct val="170000"/>
              </a:lnSpc>
              <a:spcBef>
                <a:spcPts val="0"/>
              </a:spcBef>
              <a:buNone/>
            </a:pPr>
            <a:r>
              <a:rPr lang="en-GB" sz="4800" b="0">
                <a:solidFill>
                  <a:srgbClr val="D4D4D4"/>
                </a:solidFill>
                <a:effectLst/>
                <a:latin typeface="Consolas" panose="020B0609020204030204" pitchFamily="49" charset="0"/>
              </a:rPr>
              <a:t>                         )</a:t>
            </a:r>
          </a:p>
          <a:p>
            <a:pPr marL="0" indent="0">
              <a:lnSpc>
                <a:spcPct val="170000"/>
              </a:lnSpc>
              <a:spcBef>
                <a:spcPts val="0"/>
              </a:spcBef>
              <a:buNone/>
            </a:pPr>
            <a:endParaRPr lang="en-GB" sz="4800" b="0">
              <a:solidFill>
                <a:srgbClr val="D4D4D4"/>
              </a:solidFill>
              <a:effectLst/>
              <a:latin typeface="Consolas" panose="020B0609020204030204" pitchFamily="49" charset="0"/>
            </a:endParaRPr>
          </a:p>
          <a:p>
            <a:pPr marL="0" indent="0">
              <a:lnSpc>
                <a:spcPct val="170000"/>
              </a:lnSpc>
              <a:spcBef>
                <a:spcPts val="0"/>
              </a:spcBef>
              <a:buNone/>
            </a:pPr>
            <a:r>
              <a:rPr lang="en-GB" sz="4800" b="0">
                <a:solidFill>
                  <a:srgbClr val="D4D4D4"/>
                </a:solidFill>
                <a:effectLst/>
                <a:latin typeface="Consolas" panose="020B0609020204030204" pitchFamily="49" charset="0"/>
              </a:rPr>
              <a:t>    l_d = LaunchDescription([talker_node,listener_node])</a:t>
            </a:r>
          </a:p>
          <a:p>
            <a:pPr marL="0" indent="0">
              <a:lnSpc>
                <a:spcPct val="170000"/>
              </a:lnSpc>
              <a:spcBef>
                <a:spcPts val="0"/>
              </a:spcBef>
              <a:buNone/>
            </a:pPr>
            <a:r>
              <a:rPr lang="en-GB" sz="4800" b="0">
                <a:solidFill>
                  <a:srgbClr val="D4D4D4"/>
                </a:solidFill>
                <a:effectLst/>
                <a:latin typeface="Consolas" panose="020B0609020204030204" pitchFamily="49" charset="0"/>
              </a:rPr>
              <a:t>    </a:t>
            </a:r>
            <a:r>
              <a:rPr lang="en-GB" sz="4800" b="0">
                <a:solidFill>
                  <a:srgbClr val="569CD6"/>
                </a:solidFill>
                <a:effectLst/>
                <a:latin typeface="Consolas" panose="020B0609020204030204" pitchFamily="49" charset="0"/>
              </a:rPr>
              <a:t>return</a:t>
            </a:r>
            <a:r>
              <a:rPr lang="en-GB" sz="4800" b="0">
                <a:solidFill>
                  <a:srgbClr val="D4D4D4"/>
                </a:solidFill>
                <a:effectLst/>
                <a:latin typeface="Consolas" panose="020B0609020204030204" pitchFamily="49" charset="0"/>
              </a:rPr>
              <a:t> l_d</a:t>
            </a:r>
          </a:p>
          <a:p>
            <a:pPr marL="0" indent="0">
              <a:lnSpc>
                <a:spcPct val="170000"/>
              </a:lnSpc>
              <a:spcBef>
                <a:spcPts val="0"/>
              </a:spcBef>
              <a:buNone/>
            </a:pPr>
            <a:endParaRPr lang="en-US" dirty="0">
              <a:solidFill>
                <a:schemeClr val="tx1"/>
              </a:solidFill>
            </a:endParaRPr>
          </a:p>
        </p:txBody>
      </p:sp>
      <p:sp>
        <p:nvSpPr>
          <p:cNvPr id="11" name="Content Placeholder 10">
            <a:extLst>
              <a:ext uri="{FF2B5EF4-FFF2-40B4-BE49-F238E27FC236}">
                <a16:creationId xmlns:a16="http://schemas.microsoft.com/office/drawing/2014/main" id="{26779163-22AB-E6C7-BC0E-9387E863EED7}"/>
              </a:ext>
            </a:extLst>
          </p:cNvPr>
          <p:cNvSpPr>
            <a:spLocks noGrp="1"/>
          </p:cNvSpPr>
          <p:nvPr>
            <p:ph sz="half" idx="2"/>
          </p:nvPr>
        </p:nvSpPr>
        <p:spPr/>
        <p:txBody>
          <a:bodyPr>
            <a:normAutofit/>
          </a:bodyPr>
          <a:lstStyle/>
          <a:p>
            <a:pPr>
              <a:lnSpc>
                <a:spcPct val="150000"/>
              </a:lnSpc>
            </a:pPr>
            <a:r>
              <a:rPr lang="en-US" sz="1600" dirty="0">
                <a:latin typeface="Nexa-Light"/>
              </a:rPr>
              <a:t>Open activity1_launch.py in a text editor (e.g. </a:t>
            </a:r>
            <a:r>
              <a:rPr lang="en-US" sz="1600" dirty="0" err="1">
                <a:latin typeface="Nexa-Light"/>
              </a:rPr>
              <a:t>gedit</a:t>
            </a:r>
            <a:r>
              <a:rPr lang="en-US" sz="1600" dirty="0">
                <a:latin typeface="Nexa-Light"/>
              </a:rPr>
              <a:t>, </a:t>
            </a:r>
            <a:r>
              <a:rPr lang="en-US" sz="1600" dirty="0" err="1">
                <a:latin typeface="Nexa-Light"/>
              </a:rPr>
              <a:t>vscode</a:t>
            </a:r>
            <a:r>
              <a:rPr lang="en-US" sz="1600" dirty="0">
                <a:latin typeface="Nexa-Light"/>
              </a:rPr>
              <a:t>, vim, …), write and save the launch code given in the snippet.</a:t>
            </a:r>
          </a:p>
          <a:p>
            <a:pPr>
              <a:lnSpc>
                <a:spcPct val="150000"/>
              </a:lnSpc>
            </a:pPr>
            <a:r>
              <a:rPr lang="en-US" sz="1600" dirty="0">
                <a:highlight>
                  <a:srgbClr val="FFFF00"/>
                </a:highlight>
                <a:latin typeface="Nexa-Light"/>
              </a:rPr>
              <a:t>Open the </a:t>
            </a:r>
            <a:r>
              <a:rPr lang="en-US" sz="1600" i="1" dirty="0">
                <a:highlight>
                  <a:srgbClr val="FFFF00"/>
                </a:highlight>
                <a:latin typeface="Nexa-Light"/>
              </a:rPr>
              <a:t>setup.py </a:t>
            </a:r>
            <a:r>
              <a:rPr lang="en-US" sz="1600" dirty="0">
                <a:latin typeface="Nexa-Light"/>
              </a:rPr>
              <a:t>file and add the following lines at the top.</a:t>
            </a:r>
          </a:p>
          <a:p>
            <a:pPr>
              <a:lnSpc>
                <a:spcPct val="150000"/>
              </a:lnSpc>
            </a:pPr>
            <a:endParaRPr lang="en-US" sz="1600" i="1" dirty="0">
              <a:latin typeface="Nexa-Light"/>
            </a:endParaRPr>
          </a:p>
          <a:p>
            <a:pPr>
              <a:lnSpc>
                <a:spcPct val="150000"/>
              </a:lnSpc>
            </a:pPr>
            <a:r>
              <a:rPr lang="en-US" sz="1600" i="1" dirty="0">
                <a:latin typeface="Nexa-Light"/>
              </a:rPr>
              <a:t>Add the following inside “</a:t>
            </a:r>
            <a:r>
              <a:rPr lang="en-US" sz="1600" i="1" dirty="0" err="1">
                <a:latin typeface="Nexa-Light"/>
              </a:rPr>
              <a:t>data_files</a:t>
            </a:r>
            <a:r>
              <a:rPr lang="en-US" sz="1600" i="1" dirty="0">
                <a:latin typeface="Nexa-Light"/>
              </a:rPr>
              <a:t>”</a:t>
            </a:r>
          </a:p>
        </p:txBody>
      </p:sp>
      <p:sp>
        <p:nvSpPr>
          <p:cNvPr id="4" name="Slide Number Placeholder 3">
            <a:extLst>
              <a:ext uri="{FF2B5EF4-FFF2-40B4-BE49-F238E27FC236}">
                <a16:creationId xmlns:a16="http://schemas.microsoft.com/office/drawing/2014/main" id="{61557BFD-2ED1-EF4E-4B6D-DEF858B77101}"/>
              </a:ext>
            </a:extLst>
          </p:cNvPr>
          <p:cNvSpPr>
            <a:spLocks noGrp="1"/>
          </p:cNvSpPr>
          <p:nvPr>
            <p:ph type="sldNum" sz="quarter" idx="12"/>
          </p:nvPr>
        </p:nvSpPr>
        <p:spPr/>
        <p:txBody>
          <a:bodyPr/>
          <a:lstStyle/>
          <a:p>
            <a:fld id="{E33F180C-7AC5-428A-9DBB-8DF57BA31570}" type="slidenum">
              <a:rPr lang="en-GB" smtClean="0"/>
              <a:t>62</a:t>
            </a:fld>
            <a:endParaRPr lang="en-GB"/>
          </a:p>
        </p:txBody>
      </p:sp>
      <p:sp>
        <p:nvSpPr>
          <p:cNvPr id="2" name="Title 1">
            <a:extLst>
              <a:ext uri="{FF2B5EF4-FFF2-40B4-BE49-F238E27FC236}">
                <a16:creationId xmlns:a16="http://schemas.microsoft.com/office/drawing/2014/main" id="{F41CA718-4ED0-1CB2-A4FC-09D107F3BDD4}"/>
              </a:ext>
            </a:extLst>
          </p:cNvPr>
          <p:cNvSpPr>
            <a:spLocks noGrp="1"/>
          </p:cNvSpPr>
          <p:nvPr>
            <p:ph type="title"/>
          </p:nvPr>
        </p:nvSpPr>
        <p:spPr/>
        <p:txBody>
          <a:bodyPr/>
          <a:lstStyle/>
          <a:p>
            <a:r>
              <a:rPr lang="en-US" dirty="0"/>
              <a:t>ROS2 Launch file</a:t>
            </a:r>
          </a:p>
        </p:txBody>
      </p:sp>
      <p:sp>
        <p:nvSpPr>
          <p:cNvPr id="8" name="TextBox 7">
            <a:extLst>
              <a:ext uri="{FF2B5EF4-FFF2-40B4-BE49-F238E27FC236}">
                <a16:creationId xmlns:a16="http://schemas.microsoft.com/office/drawing/2014/main" id="{4C5E1DF1-D24F-4A38-A4E3-02F6190849B5}"/>
              </a:ext>
            </a:extLst>
          </p:cNvPr>
          <p:cNvSpPr txBox="1"/>
          <p:nvPr/>
        </p:nvSpPr>
        <p:spPr>
          <a:xfrm>
            <a:off x="4773476" y="1898549"/>
            <a:ext cx="807053" cy="307777"/>
          </a:xfrm>
          <a:prstGeom prst="rect">
            <a:avLst/>
          </a:prstGeom>
          <a:noFill/>
        </p:spPr>
        <p:txBody>
          <a:bodyPr wrap="square" rtlCol="0">
            <a:spAutoFit/>
          </a:bodyPr>
          <a:lstStyle/>
          <a:p>
            <a:r>
              <a:rPr lang="en-US" sz="1400" dirty="0">
                <a:solidFill>
                  <a:srgbClr val="FF0000"/>
                </a:solidFill>
              </a:rPr>
              <a:t>Imports </a:t>
            </a:r>
          </a:p>
        </p:txBody>
      </p:sp>
      <p:sp>
        <p:nvSpPr>
          <p:cNvPr id="9" name="TextBox 8">
            <a:extLst>
              <a:ext uri="{FF2B5EF4-FFF2-40B4-BE49-F238E27FC236}">
                <a16:creationId xmlns:a16="http://schemas.microsoft.com/office/drawing/2014/main" id="{FBBA9270-9F8F-8E39-71E1-D16D06F66E15}"/>
              </a:ext>
            </a:extLst>
          </p:cNvPr>
          <p:cNvSpPr txBox="1"/>
          <p:nvPr/>
        </p:nvSpPr>
        <p:spPr>
          <a:xfrm>
            <a:off x="4625788" y="2928192"/>
            <a:ext cx="954741" cy="738664"/>
          </a:xfrm>
          <a:prstGeom prst="rect">
            <a:avLst/>
          </a:prstGeom>
          <a:noFill/>
        </p:spPr>
        <p:txBody>
          <a:bodyPr wrap="square" rtlCol="0">
            <a:spAutoFit/>
          </a:bodyPr>
          <a:lstStyle/>
          <a:p>
            <a:r>
              <a:rPr lang="en-US" sz="1400" dirty="0">
                <a:solidFill>
                  <a:srgbClr val="FF0000"/>
                </a:solidFill>
              </a:rPr>
              <a:t>Node to be Launched</a:t>
            </a:r>
          </a:p>
        </p:txBody>
      </p:sp>
      <p:sp>
        <p:nvSpPr>
          <p:cNvPr id="10" name="TextBox 9">
            <a:extLst>
              <a:ext uri="{FF2B5EF4-FFF2-40B4-BE49-F238E27FC236}">
                <a16:creationId xmlns:a16="http://schemas.microsoft.com/office/drawing/2014/main" id="{FACC20B9-A987-7C5C-4CC0-8B4A80ECE637}"/>
              </a:ext>
            </a:extLst>
          </p:cNvPr>
          <p:cNvSpPr txBox="1"/>
          <p:nvPr/>
        </p:nvSpPr>
        <p:spPr>
          <a:xfrm>
            <a:off x="4773476" y="5692567"/>
            <a:ext cx="807053" cy="738664"/>
          </a:xfrm>
          <a:prstGeom prst="rect">
            <a:avLst/>
          </a:prstGeom>
          <a:noFill/>
        </p:spPr>
        <p:txBody>
          <a:bodyPr wrap="square" rtlCol="0">
            <a:spAutoFit/>
          </a:bodyPr>
          <a:lstStyle/>
          <a:p>
            <a:r>
              <a:rPr lang="en-US" sz="1400" dirty="0">
                <a:solidFill>
                  <a:srgbClr val="FF0000"/>
                </a:solidFill>
              </a:rPr>
              <a:t>Set launch content</a:t>
            </a:r>
          </a:p>
        </p:txBody>
      </p:sp>
      <p:sp>
        <p:nvSpPr>
          <p:cNvPr id="12" name="TextBox 11">
            <a:extLst>
              <a:ext uri="{FF2B5EF4-FFF2-40B4-BE49-F238E27FC236}">
                <a16:creationId xmlns:a16="http://schemas.microsoft.com/office/drawing/2014/main" id="{6211A892-4C47-36E7-D7E5-F33F41ABEB08}"/>
              </a:ext>
            </a:extLst>
          </p:cNvPr>
          <p:cNvSpPr txBox="1"/>
          <p:nvPr/>
        </p:nvSpPr>
        <p:spPr>
          <a:xfrm>
            <a:off x="4612111" y="4090986"/>
            <a:ext cx="954741" cy="738664"/>
          </a:xfrm>
          <a:prstGeom prst="rect">
            <a:avLst/>
          </a:prstGeom>
          <a:noFill/>
        </p:spPr>
        <p:txBody>
          <a:bodyPr wrap="square" rtlCol="0">
            <a:spAutoFit/>
          </a:bodyPr>
          <a:lstStyle/>
          <a:p>
            <a:r>
              <a:rPr lang="en-US" sz="1400" dirty="0">
                <a:solidFill>
                  <a:srgbClr val="FF0000"/>
                </a:solidFill>
              </a:rPr>
              <a:t>Node to be Launched</a:t>
            </a:r>
          </a:p>
        </p:txBody>
      </p:sp>
      <p:sp>
        <p:nvSpPr>
          <p:cNvPr id="13" name="Rectangle 12">
            <a:extLst>
              <a:ext uri="{FF2B5EF4-FFF2-40B4-BE49-F238E27FC236}">
                <a16:creationId xmlns:a16="http://schemas.microsoft.com/office/drawing/2014/main" id="{86C4EEE4-CA95-2E8D-C025-E1C3A37B019D}"/>
              </a:ext>
            </a:extLst>
          </p:cNvPr>
          <p:cNvSpPr/>
          <p:nvPr/>
        </p:nvSpPr>
        <p:spPr>
          <a:xfrm>
            <a:off x="6172200" y="5068545"/>
            <a:ext cx="5181600" cy="152669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425"/>
              </a:lnSpc>
            </a:pP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data_files</a:t>
            </a:r>
            <a:r>
              <a:rPr lang="en-GB" sz="1200" b="0" dirty="0">
                <a:solidFill>
                  <a:srgbClr val="D4D4D4"/>
                </a:solidFill>
                <a:effectLst/>
                <a:latin typeface="Consolas" panose="020B0609020204030204" pitchFamily="49" charset="0"/>
              </a:rPr>
              <a:t>=[</a:t>
            </a:r>
          </a:p>
          <a:p>
            <a:pPr>
              <a:lnSpc>
                <a:spcPts val="1425"/>
              </a:lnSpc>
            </a:pPr>
            <a:r>
              <a:rPr lang="en-GB" sz="1200" b="0" dirty="0">
                <a:solidFill>
                  <a:srgbClr val="D4D4D4"/>
                </a:solidFill>
                <a:effectLst/>
                <a:latin typeface="Consolas" panose="020B0609020204030204" pitchFamily="49" charset="0"/>
              </a:rPr>
              <a:t>        (</a:t>
            </a:r>
            <a:r>
              <a:rPr lang="en-GB" sz="1200" b="0" dirty="0">
                <a:solidFill>
                  <a:srgbClr val="CE9178"/>
                </a:solidFill>
                <a:effectLst/>
                <a:latin typeface="Consolas" panose="020B0609020204030204" pitchFamily="49" charset="0"/>
              </a:rPr>
              <a:t>'share/</a:t>
            </a:r>
            <a:r>
              <a:rPr lang="en-GB" sz="1200" b="0" dirty="0" err="1">
                <a:solidFill>
                  <a:srgbClr val="CE9178"/>
                </a:solidFill>
                <a:effectLst/>
                <a:latin typeface="Consolas" panose="020B0609020204030204" pitchFamily="49" charset="0"/>
              </a:rPr>
              <a:t>ament_index</a:t>
            </a:r>
            <a:r>
              <a:rPr lang="en-GB" sz="1200" b="0" dirty="0">
                <a:solidFill>
                  <a:srgbClr val="CE9178"/>
                </a:solidFill>
                <a:effectLst/>
                <a:latin typeface="Consolas" panose="020B0609020204030204" pitchFamily="49" charset="0"/>
              </a:rPr>
              <a:t>/</a:t>
            </a:r>
            <a:r>
              <a:rPr lang="en-GB" sz="1200" b="0" dirty="0" err="1">
                <a:solidFill>
                  <a:srgbClr val="CE9178"/>
                </a:solidFill>
                <a:effectLst/>
                <a:latin typeface="Consolas" panose="020B0609020204030204" pitchFamily="49" charset="0"/>
              </a:rPr>
              <a:t>resource_index</a:t>
            </a:r>
            <a:r>
              <a:rPr lang="en-GB" sz="1200" b="0" dirty="0">
                <a:solidFill>
                  <a:srgbClr val="CE9178"/>
                </a:solidFill>
                <a:effectLst/>
                <a:latin typeface="Consolas" panose="020B0609020204030204" pitchFamily="49" charset="0"/>
              </a:rPr>
              <a:t>/packages'</a:t>
            </a:r>
            <a:r>
              <a:rPr lang="en-GB" sz="1200" b="0" dirty="0">
                <a:solidFill>
                  <a:srgbClr val="D4D4D4"/>
                </a:solidFill>
                <a:effectLst/>
                <a:latin typeface="Consolas" panose="020B0609020204030204" pitchFamily="49" charset="0"/>
              </a:rPr>
              <a:t>,</a:t>
            </a:r>
          </a:p>
          <a:p>
            <a:pPr>
              <a:lnSpc>
                <a:spcPts val="1425"/>
              </a:lnSpc>
            </a:pPr>
            <a:r>
              <a:rPr lang="en-GB" sz="1200" b="0" dirty="0">
                <a:solidFill>
                  <a:srgbClr val="D4D4D4"/>
                </a:solidFill>
                <a:effectLst/>
                <a:latin typeface="Consolas" panose="020B0609020204030204" pitchFamily="49" charset="0"/>
              </a:rPr>
              <a:t>            [</a:t>
            </a:r>
            <a:r>
              <a:rPr lang="en-GB" sz="1200" b="0" dirty="0">
                <a:solidFill>
                  <a:srgbClr val="CE9178"/>
                </a:solidFill>
                <a:effectLst/>
                <a:latin typeface="Consolas" panose="020B0609020204030204" pitchFamily="49" charset="0"/>
              </a:rPr>
              <a:t>'resource/'</a:t>
            </a:r>
            <a:r>
              <a:rPr lang="en-GB" sz="1200" b="0" dirty="0">
                <a:solidFill>
                  <a:srgbClr val="D4D4D4"/>
                </a:solidFill>
                <a:effectLst/>
                <a:latin typeface="Consolas" panose="020B0609020204030204" pitchFamily="49" charset="0"/>
              </a:rPr>
              <a:t> + </a:t>
            </a:r>
            <a:r>
              <a:rPr lang="en-GB" sz="1200" b="0" dirty="0" err="1">
                <a:solidFill>
                  <a:srgbClr val="D4D4D4"/>
                </a:solidFill>
                <a:effectLst/>
                <a:latin typeface="Consolas" panose="020B0609020204030204" pitchFamily="49" charset="0"/>
              </a:rPr>
              <a:t>package_name</a:t>
            </a:r>
            <a:r>
              <a:rPr lang="en-GB" sz="1200" b="0" dirty="0">
                <a:solidFill>
                  <a:srgbClr val="D4D4D4"/>
                </a:solidFill>
                <a:effectLst/>
                <a:latin typeface="Consolas" panose="020B0609020204030204" pitchFamily="49" charset="0"/>
              </a:rPr>
              <a:t>]),</a:t>
            </a:r>
          </a:p>
          <a:p>
            <a:pPr>
              <a:lnSpc>
                <a:spcPts val="1425"/>
              </a:lnSpc>
            </a:pPr>
            <a:r>
              <a:rPr lang="en-GB" sz="1200" b="0" dirty="0">
                <a:solidFill>
                  <a:srgbClr val="D4D4D4"/>
                </a:solidFill>
                <a:effectLst/>
                <a:latin typeface="Consolas" panose="020B0609020204030204" pitchFamily="49" charset="0"/>
              </a:rPr>
              <a:t>        (</a:t>
            </a:r>
            <a:r>
              <a:rPr lang="en-GB" sz="1200" b="0" dirty="0">
                <a:solidFill>
                  <a:srgbClr val="CE9178"/>
                </a:solidFill>
                <a:effectLst/>
                <a:latin typeface="Consolas" panose="020B0609020204030204" pitchFamily="49" charset="0"/>
              </a:rPr>
              <a:t>'share/'</a:t>
            </a:r>
            <a:r>
              <a:rPr lang="en-GB" sz="1200" b="0" dirty="0">
                <a:solidFill>
                  <a:srgbClr val="D4D4D4"/>
                </a:solidFill>
                <a:effectLst/>
                <a:latin typeface="Consolas" panose="020B0609020204030204" pitchFamily="49" charset="0"/>
              </a:rPr>
              <a:t> + </a:t>
            </a:r>
            <a:r>
              <a:rPr lang="en-GB" sz="1200" b="0" dirty="0" err="1">
                <a:solidFill>
                  <a:srgbClr val="D4D4D4"/>
                </a:solidFill>
                <a:effectLst/>
                <a:latin typeface="Consolas" panose="020B0609020204030204" pitchFamily="49" charset="0"/>
              </a:rPr>
              <a:t>package_name</a:t>
            </a:r>
            <a:r>
              <a:rPr lang="en-GB" sz="1200" b="0" dirty="0">
                <a:solidFill>
                  <a:srgbClr val="D4D4D4"/>
                </a:solidFill>
                <a:effectLst/>
                <a:latin typeface="Consolas" panose="020B0609020204030204" pitchFamily="49" charset="0"/>
              </a:rPr>
              <a:t>, [</a:t>
            </a:r>
            <a:r>
              <a:rPr lang="en-GB" sz="1200" b="0" dirty="0">
                <a:solidFill>
                  <a:srgbClr val="CE9178"/>
                </a:solidFill>
                <a:effectLst/>
                <a:latin typeface="Consolas" panose="020B0609020204030204" pitchFamily="49" charset="0"/>
              </a:rPr>
              <a:t>'package.xml'</a:t>
            </a:r>
            <a:r>
              <a:rPr lang="en-GB" sz="1200" b="0" dirty="0">
                <a:solidFill>
                  <a:srgbClr val="D4D4D4"/>
                </a:solidFill>
                <a:effectLst/>
                <a:latin typeface="Consolas" panose="020B0609020204030204" pitchFamily="49" charset="0"/>
              </a:rPr>
              <a:t>]),</a:t>
            </a:r>
          </a:p>
          <a:p>
            <a:pPr>
              <a:lnSpc>
                <a:spcPts val="1425"/>
              </a:lnSpc>
            </a:pPr>
            <a:r>
              <a:rPr lang="en-GB" sz="1200" b="0" dirty="0">
                <a:solidFill>
                  <a:srgbClr val="D4D4D4"/>
                </a:solidFill>
                <a:effectLst/>
                <a:highlight>
                  <a:srgbClr val="7030A0"/>
                </a:highlight>
                <a:latin typeface="Consolas" panose="020B0609020204030204" pitchFamily="49" charset="0"/>
              </a:rPr>
              <a:t>        (</a:t>
            </a:r>
            <a:r>
              <a:rPr lang="en-GB" sz="1200" b="0" dirty="0" err="1">
                <a:solidFill>
                  <a:srgbClr val="D4D4D4"/>
                </a:solidFill>
                <a:effectLst/>
                <a:highlight>
                  <a:srgbClr val="7030A0"/>
                </a:highlight>
                <a:latin typeface="Consolas" panose="020B0609020204030204" pitchFamily="49" charset="0"/>
              </a:rPr>
              <a:t>os.path.join</a:t>
            </a:r>
            <a:r>
              <a:rPr lang="en-GB" sz="1200" b="0" dirty="0">
                <a:solidFill>
                  <a:srgbClr val="D4D4D4"/>
                </a:solidFill>
                <a:effectLst/>
                <a:highlight>
                  <a:srgbClr val="7030A0"/>
                </a:highlight>
                <a:latin typeface="Consolas" panose="020B0609020204030204" pitchFamily="49" charset="0"/>
              </a:rPr>
              <a:t>(</a:t>
            </a:r>
            <a:r>
              <a:rPr lang="en-GB" sz="1200" b="0" dirty="0">
                <a:solidFill>
                  <a:srgbClr val="CE9178"/>
                </a:solidFill>
                <a:effectLst/>
                <a:highlight>
                  <a:srgbClr val="7030A0"/>
                </a:highlight>
                <a:latin typeface="Consolas" panose="020B0609020204030204" pitchFamily="49" charset="0"/>
              </a:rPr>
              <a:t>'share'</a:t>
            </a:r>
            <a:r>
              <a:rPr lang="en-GB" sz="1200" b="0" dirty="0">
                <a:solidFill>
                  <a:srgbClr val="D4D4D4"/>
                </a:solidFill>
                <a:effectLst/>
                <a:highlight>
                  <a:srgbClr val="7030A0"/>
                </a:highlight>
                <a:latin typeface="Consolas" panose="020B0609020204030204" pitchFamily="49" charset="0"/>
              </a:rPr>
              <a:t>, </a:t>
            </a:r>
            <a:r>
              <a:rPr lang="en-GB" sz="1200" b="0" dirty="0" err="1">
                <a:solidFill>
                  <a:srgbClr val="D4D4D4"/>
                </a:solidFill>
                <a:effectLst/>
                <a:highlight>
                  <a:srgbClr val="7030A0"/>
                </a:highlight>
                <a:latin typeface="Consolas" panose="020B0609020204030204" pitchFamily="49" charset="0"/>
              </a:rPr>
              <a:t>package_name</a:t>
            </a:r>
            <a:r>
              <a:rPr lang="en-GB" sz="1200" b="0" dirty="0">
                <a:solidFill>
                  <a:srgbClr val="D4D4D4"/>
                </a:solidFill>
                <a:effectLst/>
                <a:highlight>
                  <a:srgbClr val="7030A0"/>
                </a:highlight>
                <a:latin typeface="Consolas" panose="020B0609020204030204" pitchFamily="49" charset="0"/>
              </a:rPr>
              <a:t>, </a:t>
            </a:r>
            <a:r>
              <a:rPr lang="en-GB" sz="1200" b="0" dirty="0">
                <a:solidFill>
                  <a:srgbClr val="CE9178"/>
                </a:solidFill>
                <a:effectLst/>
                <a:highlight>
                  <a:srgbClr val="7030A0"/>
                </a:highlight>
                <a:latin typeface="Consolas" panose="020B0609020204030204" pitchFamily="49" charset="0"/>
              </a:rPr>
              <a:t>'launch'</a:t>
            </a:r>
            <a:r>
              <a:rPr lang="en-GB" sz="1200" b="0" dirty="0">
                <a:solidFill>
                  <a:srgbClr val="D4D4D4"/>
                </a:solidFill>
                <a:effectLst/>
                <a:highlight>
                  <a:srgbClr val="7030A0"/>
                </a:highlight>
                <a:latin typeface="Consolas" panose="020B0609020204030204" pitchFamily="49" charset="0"/>
              </a:rPr>
              <a:t>), glob(</a:t>
            </a:r>
            <a:r>
              <a:rPr lang="en-GB" sz="1200" b="0" dirty="0" err="1">
                <a:solidFill>
                  <a:srgbClr val="D4D4D4"/>
                </a:solidFill>
                <a:effectLst/>
                <a:highlight>
                  <a:srgbClr val="7030A0"/>
                </a:highlight>
                <a:latin typeface="Consolas" panose="020B0609020204030204" pitchFamily="49" charset="0"/>
              </a:rPr>
              <a:t>os.path.join</a:t>
            </a:r>
            <a:r>
              <a:rPr lang="en-GB" sz="1200" b="0" dirty="0">
                <a:solidFill>
                  <a:srgbClr val="D4D4D4"/>
                </a:solidFill>
                <a:effectLst/>
                <a:highlight>
                  <a:srgbClr val="7030A0"/>
                </a:highlight>
                <a:latin typeface="Consolas" panose="020B0609020204030204" pitchFamily="49" charset="0"/>
              </a:rPr>
              <a:t>(</a:t>
            </a:r>
            <a:r>
              <a:rPr lang="en-GB" sz="1200" b="0" dirty="0">
                <a:solidFill>
                  <a:srgbClr val="CE9178"/>
                </a:solidFill>
                <a:effectLst/>
                <a:highlight>
                  <a:srgbClr val="7030A0"/>
                </a:highlight>
                <a:latin typeface="Consolas" panose="020B0609020204030204" pitchFamily="49" charset="0"/>
              </a:rPr>
              <a:t>'launch'</a:t>
            </a:r>
            <a:r>
              <a:rPr lang="en-GB" sz="1200" b="0" dirty="0">
                <a:solidFill>
                  <a:srgbClr val="D4D4D4"/>
                </a:solidFill>
                <a:effectLst/>
                <a:highlight>
                  <a:srgbClr val="7030A0"/>
                </a:highlight>
                <a:latin typeface="Consolas" panose="020B0609020204030204" pitchFamily="49" charset="0"/>
              </a:rPr>
              <a:t>, </a:t>
            </a:r>
            <a:r>
              <a:rPr lang="en-GB" sz="1200" b="0" dirty="0">
                <a:solidFill>
                  <a:srgbClr val="CE9178"/>
                </a:solidFill>
                <a:effectLst/>
                <a:highlight>
                  <a:srgbClr val="7030A0"/>
                </a:highlight>
                <a:latin typeface="Consolas" panose="020B0609020204030204" pitchFamily="49" charset="0"/>
              </a:rPr>
              <a:t>'*launch.[</a:t>
            </a:r>
            <a:r>
              <a:rPr lang="en-GB" sz="1200" b="0" dirty="0" err="1">
                <a:solidFill>
                  <a:srgbClr val="CE9178"/>
                </a:solidFill>
                <a:effectLst/>
                <a:highlight>
                  <a:srgbClr val="7030A0"/>
                </a:highlight>
                <a:latin typeface="Consolas" panose="020B0609020204030204" pitchFamily="49" charset="0"/>
              </a:rPr>
              <a:t>pxy</a:t>
            </a:r>
            <a:r>
              <a:rPr lang="en-GB" sz="1200" b="0" dirty="0">
                <a:solidFill>
                  <a:srgbClr val="CE9178"/>
                </a:solidFill>
                <a:effectLst/>
                <a:highlight>
                  <a:srgbClr val="7030A0"/>
                </a:highlight>
                <a:latin typeface="Consolas" panose="020B0609020204030204" pitchFamily="49" charset="0"/>
              </a:rPr>
              <a:t>][</a:t>
            </a:r>
            <a:r>
              <a:rPr lang="en-GB" sz="1200" b="0" dirty="0" err="1">
                <a:solidFill>
                  <a:srgbClr val="CE9178"/>
                </a:solidFill>
                <a:effectLst/>
                <a:highlight>
                  <a:srgbClr val="7030A0"/>
                </a:highlight>
                <a:latin typeface="Consolas" panose="020B0609020204030204" pitchFamily="49" charset="0"/>
              </a:rPr>
              <a:t>yma</a:t>
            </a:r>
            <a:r>
              <a:rPr lang="en-GB" sz="1200" b="0" dirty="0">
                <a:solidFill>
                  <a:srgbClr val="CE9178"/>
                </a:solidFill>
                <a:effectLst/>
                <a:highlight>
                  <a:srgbClr val="7030A0"/>
                </a:highlight>
                <a:latin typeface="Consolas" panose="020B0609020204030204" pitchFamily="49" charset="0"/>
              </a:rPr>
              <a:t>]*'</a:t>
            </a:r>
            <a:r>
              <a:rPr lang="en-GB" sz="1200" b="0" dirty="0">
                <a:solidFill>
                  <a:srgbClr val="D4D4D4"/>
                </a:solidFill>
                <a:effectLst/>
                <a:highlight>
                  <a:srgbClr val="7030A0"/>
                </a:highlight>
                <a:latin typeface="Consolas" panose="020B0609020204030204" pitchFamily="49" charset="0"/>
              </a:rPr>
              <a:t>))),</a:t>
            </a:r>
          </a:p>
          <a:p>
            <a:pPr>
              <a:lnSpc>
                <a:spcPts val="1425"/>
              </a:lnSpc>
            </a:pPr>
            <a:r>
              <a:rPr lang="en-GB" sz="1200" b="0" dirty="0">
                <a:solidFill>
                  <a:srgbClr val="D4D4D4"/>
                </a:solidFill>
                <a:effectLst/>
                <a:latin typeface="Consolas" panose="020B0609020204030204" pitchFamily="49" charset="0"/>
              </a:rPr>
              <a:t>    ],</a:t>
            </a:r>
          </a:p>
        </p:txBody>
      </p:sp>
      <p:sp>
        <p:nvSpPr>
          <p:cNvPr id="15" name="TextBox 14">
            <a:extLst>
              <a:ext uri="{FF2B5EF4-FFF2-40B4-BE49-F238E27FC236}">
                <a16:creationId xmlns:a16="http://schemas.microsoft.com/office/drawing/2014/main" id="{0C354DD5-B106-EA4E-2B19-E7A06464EF33}"/>
              </a:ext>
            </a:extLst>
          </p:cNvPr>
          <p:cNvSpPr txBox="1"/>
          <p:nvPr/>
        </p:nvSpPr>
        <p:spPr>
          <a:xfrm>
            <a:off x="6172201" y="3858037"/>
            <a:ext cx="5181599" cy="465897"/>
          </a:xfrm>
          <a:prstGeom prst="rect">
            <a:avLst/>
          </a:prstGeom>
          <a:solidFill>
            <a:schemeClr val="tx2">
              <a:lumMod val="50000"/>
            </a:schemeClr>
          </a:solidFill>
        </p:spPr>
        <p:txBody>
          <a:bodyPr wrap="square">
            <a:spAutoFit/>
          </a:bodyPr>
          <a:lstStyle/>
          <a:p>
            <a:pPr>
              <a:lnSpc>
                <a:spcPts val="1425"/>
              </a:lnSpc>
            </a:pPr>
            <a:r>
              <a:rPr lang="en-GB" sz="1200" b="0" dirty="0">
                <a:solidFill>
                  <a:srgbClr val="569CD6"/>
                </a:solidFill>
                <a:effectLst/>
                <a:latin typeface="Consolas" panose="020B0609020204030204" pitchFamily="49" charset="0"/>
              </a:rPr>
              <a:t>import</a:t>
            </a:r>
            <a:r>
              <a:rPr lang="en-GB" sz="1200" b="0" dirty="0">
                <a:solidFill>
                  <a:srgbClr val="D4D4D4"/>
                </a:solidFill>
                <a:effectLst/>
                <a:latin typeface="Consolas" panose="020B0609020204030204" pitchFamily="49" charset="0"/>
              </a:rPr>
              <a:t> </a:t>
            </a:r>
            <a:r>
              <a:rPr lang="en-GB" sz="1200" b="0" dirty="0" err="1">
                <a:solidFill>
                  <a:srgbClr val="D4D4D4"/>
                </a:solidFill>
                <a:effectLst/>
                <a:latin typeface="Consolas" panose="020B0609020204030204" pitchFamily="49" charset="0"/>
              </a:rPr>
              <a:t>os</a:t>
            </a:r>
            <a:endParaRPr lang="en-GB" sz="1200" b="0" dirty="0">
              <a:solidFill>
                <a:srgbClr val="D4D4D4"/>
              </a:solidFill>
              <a:effectLst/>
              <a:latin typeface="Consolas" panose="020B0609020204030204" pitchFamily="49" charset="0"/>
            </a:endParaRPr>
          </a:p>
          <a:p>
            <a:pPr>
              <a:lnSpc>
                <a:spcPts val="1425"/>
              </a:lnSpc>
            </a:pPr>
            <a:r>
              <a:rPr lang="en-GB" sz="1200" b="0" dirty="0">
                <a:solidFill>
                  <a:srgbClr val="569CD6"/>
                </a:solidFill>
                <a:effectLst/>
                <a:latin typeface="Consolas" panose="020B0609020204030204" pitchFamily="49" charset="0"/>
              </a:rPr>
              <a:t>from</a:t>
            </a:r>
            <a:r>
              <a:rPr lang="en-GB" sz="1200" b="0" dirty="0">
                <a:solidFill>
                  <a:srgbClr val="D4D4D4"/>
                </a:solidFill>
                <a:effectLst/>
                <a:latin typeface="Consolas" panose="020B0609020204030204" pitchFamily="49" charset="0"/>
              </a:rPr>
              <a:t> glob </a:t>
            </a:r>
            <a:r>
              <a:rPr lang="en-GB" sz="1200" b="0" dirty="0">
                <a:solidFill>
                  <a:srgbClr val="569CD6"/>
                </a:solidFill>
                <a:effectLst/>
                <a:latin typeface="Consolas" panose="020B0609020204030204" pitchFamily="49" charset="0"/>
              </a:rPr>
              <a:t>import</a:t>
            </a:r>
            <a:r>
              <a:rPr lang="en-GB" sz="1200" b="0" dirty="0">
                <a:solidFill>
                  <a:srgbClr val="D4D4D4"/>
                </a:solidFill>
                <a:effectLst/>
                <a:latin typeface="Consolas" panose="020B0609020204030204" pitchFamily="49" charset="0"/>
              </a:rPr>
              <a:t> glob</a:t>
            </a:r>
          </a:p>
        </p:txBody>
      </p:sp>
    </p:spTree>
    <p:extLst>
      <p:ext uri="{BB962C8B-B14F-4D97-AF65-F5344CB8AC3E}">
        <p14:creationId xmlns:p14="http://schemas.microsoft.com/office/powerpoint/2010/main" val="16412718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4DBABE-63CF-5B2B-6084-8960D0F22FC8}"/>
              </a:ext>
            </a:extLst>
          </p:cNvPr>
          <p:cNvSpPr>
            <a:spLocks noGrp="1"/>
          </p:cNvSpPr>
          <p:nvPr>
            <p:ph sz="half" idx="1"/>
          </p:nvPr>
        </p:nvSpPr>
        <p:spPr/>
        <p:txBody>
          <a:bodyPr>
            <a:normAutofit/>
          </a:bodyPr>
          <a:lstStyle/>
          <a:p>
            <a:pPr>
              <a:lnSpc>
                <a:spcPct val="150000"/>
              </a:lnSpc>
            </a:pPr>
            <a:r>
              <a:rPr lang="en-US" sz="1600" dirty="0"/>
              <a:t>To run the roslaunch file, open a terminal and type</a:t>
            </a:r>
          </a:p>
          <a:p>
            <a:pPr>
              <a:lnSpc>
                <a:spcPct val="150000"/>
              </a:lnSpc>
            </a:pPr>
            <a:endParaRPr lang="en-US" sz="1600" dirty="0"/>
          </a:p>
          <a:p>
            <a:pPr>
              <a:lnSpc>
                <a:spcPct val="150000"/>
              </a:lnSpc>
            </a:pPr>
            <a:endParaRPr lang="en-US" sz="1600" dirty="0"/>
          </a:p>
          <a:p>
            <a:pPr>
              <a:lnSpc>
                <a:spcPct val="150000"/>
              </a:lnSpc>
            </a:pPr>
            <a:r>
              <a:rPr lang="en-US" sz="1600" dirty="0"/>
              <a:t>Run the launch file using the following command</a:t>
            </a:r>
          </a:p>
          <a:p>
            <a:pPr>
              <a:lnSpc>
                <a:spcPct val="150000"/>
              </a:lnSpc>
            </a:pPr>
            <a:endParaRPr lang="en-US" sz="1600" dirty="0"/>
          </a:p>
          <a:p>
            <a:endParaRPr lang="en-GB" dirty="0"/>
          </a:p>
          <a:p>
            <a:endParaRPr lang="en-GB" dirty="0"/>
          </a:p>
          <a:p>
            <a:pPr marL="0" indent="0">
              <a:buNone/>
            </a:pPr>
            <a:endParaRPr lang="en-GB" dirty="0"/>
          </a:p>
        </p:txBody>
      </p:sp>
      <p:sp>
        <p:nvSpPr>
          <p:cNvPr id="5" name="Content Placeholder 4">
            <a:extLst>
              <a:ext uri="{FF2B5EF4-FFF2-40B4-BE49-F238E27FC236}">
                <a16:creationId xmlns:a16="http://schemas.microsoft.com/office/drawing/2014/main" id="{6505EF89-9819-8226-6AB5-61A440F33D5A}"/>
              </a:ext>
            </a:extLst>
          </p:cNvPr>
          <p:cNvSpPr>
            <a:spLocks noGrp="1"/>
          </p:cNvSpPr>
          <p:nvPr>
            <p:ph sz="half" idx="2"/>
          </p:nvPr>
        </p:nvSpPr>
        <p:spPr/>
        <p:txBody>
          <a:bodyPr/>
          <a:lstStyle/>
          <a:p>
            <a:pPr marL="0" indent="0">
              <a:buNone/>
            </a:pPr>
            <a:r>
              <a:rPr lang="en-US" sz="2000" dirty="0">
                <a:solidFill>
                  <a:schemeClr val="bg2">
                    <a:lumMod val="50000"/>
                  </a:schemeClr>
                </a:solidFill>
                <a:latin typeface="Nexa-Bold" panose="01000000000000000000" pitchFamily="2" charset="0"/>
              </a:rPr>
              <a:t>Results</a:t>
            </a:r>
            <a:endParaRPr lang="en-GB" sz="2000" dirty="0"/>
          </a:p>
          <a:p>
            <a:pPr>
              <a:lnSpc>
                <a:spcPct val="150000"/>
              </a:lnSpc>
            </a:pPr>
            <a:r>
              <a:rPr lang="en-US" sz="1600" dirty="0"/>
              <a:t>Running the ROS tool “</a:t>
            </a:r>
            <a:r>
              <a:rPr lang="en-US" sz="1600" dirty="0" err="1"/>
              <a:t>rqt_graph</a:t>
            </a:r>
            <a:r>
              <a:rPr lang="en-US" sz="1600" dirty="0"/>
              <a:t>” it is possible to observe the nodes currently active</a:t>
            </a:r>
          </a:p>
          <a:p>
            <a:endParaRPr lang="en-GB" dirty="0"/>
          </a:p>
        </p:txBody>
      </p:sp>
      <p:sp>
        <p:nvSpPr>
          <p:cNvPr id="2" name="Slide Number Placeholder 1">
            <a:extLst>
              <a:ext uri="{FF2B5EF4-FFF2-40B4-BE49-F238E27FC236}">
                <a16:creationId xmlns:a16="http://schemas.microsoft.com/office/drawing/2014/main" id="{1B7B376A-D047-6F95-EAA6-263E88317AC7}"/>
              </a:ext>
            </a:extLst>
          </p:cNvPr>
          <p:cNvSpPr>
            <a:spLocks noGrp="1"/>
          </p:cNvSpPr>
          <p:nvPr>
            <p:ph type="sldNum" sz="quarter" idx="12"/>
          </p:nvPr>
        </p:nvSpPr>
        <p:spPr/>
        <p:txBody>
          <a:bodyPr/>
          <a:lstStyle/>
          <a:p>
            <a:fld id="{E33F180C-7AC5-428A-9DBB-8DF57BA31570}" type="slidenum">
              <a:rPr lang="en-GB" smtClean="0"/>
              <a:pPr/>
              <a:t>63</a:t>
            </a:fld>
            <a:endParaRPr lang="en-GB"/>
          </a:p>
        </p:txBody>
      </p:sp>
      <p:sp>
        <p:nvSpPr>
          <p:cNvPr id="4" name="Title 3">
            <a:extLst>
              <a:ext uri="{FF2B5EF4-FFF2-40B4-BE49-F238E27FC236}">
                <a16:creationId xmlns:a16="http://schemas.microsoft.com/office/drawing/2014/main" id="{5B7765FA-0567-B8B5-9EA3-9D2FE0CF4BA7}"/>
              </a:ext>
            </a:extLst>
          </p:cNvPr>
          <p:cNvSpPr>
            <a:spLocks noGrp="1"/>
          </p:cNvSpPr>
          <p:nvPr>
            <p:ph type="title"/>
          </p:nvPr>
        </p:nvSpPr>
        <p:spPr/>
        <p:txBody>
          <a:bodyPr/>
          <a:lstStyle/>
          <a:p>
            <a:r>
              <a:rPr lang="en-GB" dirty="0"/>
              <a:t>ROS Activity 1 </a:t>
            </a:r>
            <a:r>
              <a:rPr lang="en-US" dirty="0"/>
              <a:t>(Launch file)</a:t>
            </a:r>
            <a:endParaRPr lang="en-GB" dirty="0"/>
          </a:p>
        </p:txBody>
      </p:sp>
      <p:sp>
        <p:nvSpPr>
          <p:cNvPr id="6" name="Rectangle 3">
            <a:extLst>
              <a:ext uri="{FF2B5EF4-FFF2-40B4-BE49-F238E27FC236}">
                <a16:creationId xmlns:a16="http://schemas.microsoft.com/office/drawing/2014/main" id="{C9431C79-9719-3537-F7D7-73593B37EA5B}"/>
              </a:ext>
            </a:extLst>
          </p:cNvPr>
          <p:cNvSpPr>
            <a:spLocks noChangeArrowheads="1"/>
          </p:cNvSpPr>
          <p:nvPr/>
        </p:nvSpPr>
        <p:spPr bwMode="auto">
          <a:xfrm>
            <a:off x="838200" y="4212527"/>
            <a:ext cx="5153264" cy="248766"/>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ros2 launch </a:t>
            </a:r>
            <a:r>
              <a:rPr lang="en-US" altLang="en-US" sz="1200" dirty="0" err="1">
                <a:solidFill>
                  <a:srgbClr val="333333"/>
                </a:solidFill>
                <a:latin typeface="Consolas" panose="020B0609020204030204" pitchFamily="49" charset="0"/>
              </a:rPr>
              <a:t>basic_comms</a:t>
            </a:r>
            <a:r>
              <a:rPr lang="en-US" altLang="en-US" sz="1200" dirty="0">
                <a:solidFill>
                  <a:srgbClr val="333333"/>
                </a:solidFill>
                <a:latin typeface="Consolas" panose="020B0609020204030204" pitchFamily="49" charset="0"/>
              </a:rPr>
              <a:t> activity1_launch.py</a:t>
            </a:r>
            <a:endParaRPr kumimoji="0" lang="en-US" altLang="en-US" sz="3200" b="0" i="0" u="none" strike="noStrike" cap="none" normalizeH="0" baseline="0" dirty="0">
              <a:ln>
                <a:noFill/>
              </a:ln>
              <a:solidFill>
                <a:schemeClr val="tx1"/>
              </a:solidFill>
              <a:effectLst/>
              <a:latin typeface="Consolas" panose="020B0609020204030204" pitchFamily="49" charset="0"/>
            </a:endParaRPr>
          </a:p>
        </p:txBody>
      </p:sp>
      <p:sp>
        <p:nvSpPr>
          <p:cNvPr id="11" name="Rectangle 3">
            <a:extLst>
              <a:ext uri="{FF2B5EF4-FFF2-40B4-BE49-F238E27FC236}">
                <a16:creationId xmlns:a16="http://schemas.microsoft.com/office/drawing/2014/main" id="{A5440CB0-CD2D-2252-6D84-ABA3ADE542FF}"/>
              </a:ext>
            </a:extLst>
          </p:cNvPr>
          <p:cNvSpPr>
            <a:spLocks noChangeArrowheads="1"/>
          </p:cNvSpPr>
          <p:nvPr/>
        </p:nvSpPr>
        <p:spPr bwMode="auto">
          <a:xfrm>
            <a:off x="838200" y="2834410"/>
            <a:ext cx="5153264" cy="618098"/>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$cd ~/ros2_ws</a:t>
            </a:r>
          </a:p>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a:t>
            </a:r>
            <a:r>
              <a:rPr lang="en-US" altLang="en-US" sz="1200" dirty="0" err="1">
                <a:solidFill>
                  <a:srgbClr val="333333"/>
                </a:solidFill>
                <a:latin typeface="Consolas" panose="020B0609020204030204" pitchFamily="49" charset="0"/>
              </a:rPr>
              <a:t>colcon</a:t>
            </a:r>
            <a:r>
              <a:rPr lang="en-US" altLang="en-US" sz="1200" dirty="0">
                <a:solidFill>
                  <a:srgbClr val="333333"/>
                </a:solidFill>
                <a:latin typeface="Consolas" panose="020B0609020204030204" pitchFamily="49" charset="0"/>
              </a:rPr>
              <a:t> build</a:t>
            </a:r>
          </a:p>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source install/</a:t>
            </a:r>
            <a:r>
              <a:rPr lang="en-US" altLang="en-US" sz="1200" dirty="0" err="1">
                <a:solidFill>
                  <a:srgbClr val="333333"/>
                </a:solidFill>
                <a:latin typeface="Consolas" panose="020B0609020204030204" pitchFamily="49" charset="0"/>
              </a:rPr>
              <a:t>setup.bash</a:t>
            </a:r>
            <a:endParaRPr lang="en-US" altLang="en-US" sz="1200" dirty="0">
              <a:solidFill>
                <a:srgbClr val="333333"/>
              </a:solidFill>
              <a:latin typeface="Consolas" panose="020B0609020204030204" pitchFamily="49" charset="0"/>
            </a:endParaRPr>
          </a:p>
        </p:txBody>
      </p:sp>
      <p:sp>
        <p:nvSpPr>
          <p:cNvPr id="10" name="Rectangle 3">
            <a:extLst>
              <a:ext uri="{FF2B5EF4-FFF2-40B4-BE49-F238E27FC236}">
                <a16:creationId xmlns:a16="http://schemas.microsoft.com/office/drawing/2014/main" id="{C1D4B080-6E7A-BD71-E613-03E5B61079BB}"/>
              </a:ext>
            </a:extLst>
          </p:cNvPr>
          <p:cNvSpPr>
            <a:spLocks noChangeArrowheads="1"/>
          </p:cNvSpPr>
          <p:nvPr/>
        </p:nvSpPr>
        <p:spPr bwMode="auto">
          <a:xfrm>
            <a:off x="6200536" y="3132552"/>
            <a:ext cx="5153264" cy="248766"/>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R="0" lvl="0" indent="273050" defTabSz="914400" rtl="0" eaLnBrk="0" fontAlgn="base" latinLnBrk="0" hangingPunct="0">
              <a:lnSpc>
                <a:spcPct val="100000"/>
              </a:lnSpc>
              <a:spcBef>
                <a:spcPct val="0"/>
              </a:spcBef>
              <a:spcAft>
                <a:spcPct val="0"/>
              </a:spcAft>
              <a:buClrTx/>
              <a:buSzTx/>
              <a:buFontTx/>
              <a:buNone/>
              <a:tabLst/>
            </a:pPr>
            <a:r>
              <a:rPr lang="en-US" altLang="en-US" sz="1200" dirty="0">
                <a:solidFill>
                  <a:srgbClr val="333333"/>
                </a:solidFill>
                <a:latin typeface="Consolas" panose="020B0609020204030204" pitchFamily="49" charset="0"/>
              </a:rPr>
              <a:t>$ ros2 run </a:t>
            </a:r>
            <a:r>
              <a:rPr lang="en-US" altLang="en-US" sz="1200" dirty="0" err="1">
                <a:solidFill>
                  <a:srgbClr val="333333"/>
                </a:solidFill>
                <a:latin typeface="Consolas" panose="020B0609020204030204" pitchFamily="49" charset="0"/>
              </a:rPr>
              <a:t>rqt_graph</a:t>
            </a:r>
            <a:r>
              <a:rPr lang="en-US" altLang="en-US" sz="1200" dirty="0">
                <a:solidFill>
                  <a:srgbClr val="333333"/>
                </a:solidFill>
                <a:latin typeface="Consolas" panose="020B0609020204030204" pitchFamily="49" charset="0"/>
              </a:rPr>
              <a:t> </a:t>
            </a:r>
            <a:r>
              <a:rPr lang="en-US" altLang="en-US" sz="1200" dirty="0" err="1">
                <a:solidFill>
                  <a:srgbClr val="333333"/>
                </a:solidFill>
                <a:latin typeface="Consolas" panose="020B0609020204030204" pitchFamily="49" charset="0"/>
              </a:rPr>
              <a:t>rqt_graph</a:t>
            </a:r>
            <a:r>
              <a:rPr lang="en-US" altLang="en-US" sz="1200" dirty="0">
                <a:solidFill>
                  <a:srgbClr val="333333"/>
                </a:solidFill>
                <a:latin typeface="Consolas" panose="020B0609020204030204" pitchFamily="49" charset="0"/>
              </a:rPr>
              <a:t> </a:t>
            </a:r>
            <a:endParaRPr kumimoji="0" lang="en-US" altLang="en-US" sz="3200" b="0" i="0" u="none" strike="noStrike" cap="none" normalizeH="0" baseline="0" dirty="0">
              <a:ln>
                <a:noFill/>
              </a:ln>
              <a:solidFill>
                <a:schemeClr val="tx1"/>
              </a:solidFill>
              <a:effectLst/>
              <a:latin typeface="Consolas" panose="020B0609020204030204" pitchFamily="49" charset="0"/>
            </a:endParaRPr>
          </a:p>
        </p:txBody>
      </p:sp>
      <p:pic>
        <p:nvPicPr>
          <p:cNvPr id="13" name="Picture 12">
            <a:extLst>
              <a:ext uri="{FF2B5EF4-FFF2-40B4-BE49-F238E27FC236}">
                <a16:creationId xmlns:a16="http://schemas.microsoft.com/office/drawing/2014/main" id="{49AB070C-BB1B-B2F9-C4ED-0B9269022C34}"/>
              </a:ext>
            </a:extLst>
          </p:cNvPr>
          <p:cNvPicPr>
            <a:picLocks noChangeAspect="1"/>
          </p:cNvPicPr>
          <p:nvPr/>
        </p:nvPicPr>
        <p:blipFill>
          <a:blip r:embed="rId2"/>
          <a:stretch>
            <a:fillRect/>
          </a:stretch>
        </p:blipFill>
        <p:spPr>
          <a:xfrm>
            <a:off x="6172200" y="3759490"/>
            <a:ext cx="5372850" cy="2543530"/>
          </a:xfrm>
          <a:prstGeom prst="rect">
            <a:avLst/>
          </a:prstGeom>
        </p:spPr>
      </p:pic>
      <p:pic>
        <p:nvPicPr>
          <p:cNvPr id="15" name="Picture 14">
            <a:extLst>
              <a:ext uri="{FF2B5EF4-FFF2-40B4-BE49-F238E27FC236}">
                <a16:creationId xmlns:a16="http://schemas.microsoft.com/office/drawing/2014/main" id="{EEC5A909-F66F-BC53-9E14-2712D1227758}"/>
              </a:ext>
            </a:extLst>
          </p:cNvPr>
          <p:cNvPicPr>
            <a:picLocks noChangeAspect="1"/>
          </p:cNvPicPr>
          <p:nvPr/>
        </p:nvPicPr>
        <p:blipFill>
          <a:blip r:embed="rId3"/>
          <a:stretch>
            <a:fillRect/>
          </a:stretch>
        </p:blipFill>
        <p:spPr>
          <a:xfrm>
            <a:off x="1850255" y="4556152"/>
            <a:ext cx="3140797" cy="2181109"/>
          </a:xfrm>
          <a:prstGeom prst="rect">
            <a:avLst/>
          </a:prstGeom>
        </p:spPr>
      </p:pic>
    </p:spTree>
    <p:extLst>
      <p:ext uri="{BB962C8B-B14F-4D97-AF65-F5344CB8AC3E}">
        <p14:creationId xmlns:p14="http://schemas.microsoft.com/office/powerpoint/2010/main" val="8572457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CA627-0D1C-23C5-B2EF-B8D22705E828}"/>
              </a:ext>
            </a:extLst>
          </p:cNvPr>
          <p:cNvSpPr>
            <a:spLocks noGrp="1"/>
          </p:cNvSpPr>
          <p:nvPr>
            <p:ph type="ctrTitle"/>
          </p:nvPr>
        </p:nvSpPr>
        <p:spPr/>
        <p:txBody>
          <a:bodyPr/>
          <a:lstStyle/>
          <a:p>
            <a:r>
              <a:rPr lang="en-US" dirty="0"/>
              <a:t>Q&amp;A</a:t>
            </a:r>
            <a:endParaRPr lang="en-GB" dirty="0"/>
          </a:p>
        </p:txBody>
      </p:sp>
      <p:sp>
        <p:nvSpPr>
          <p:cNvPr id="3" name="Subtitle 2">
            <a:extLst>
              <a:ext uri="{FF2B5EF4-FFF2-40B4-BE49-F238E27FC236}">
                <a16:creationId xmlns:a16="http://schemas.microsoft.com/office/drawing/2014/main" id="{DF0BFE6F-410A-0AD8-3FC8-2439C073EE8E}"/>
              </a:ext>
            </a:extLst>
          </p:cNvPr>
          <p:cNvSpPr>
            <a:spLocks noGrp="1"/>
          </p:cNvSpPr>
          <p:nvPr>
            <p:ph type="subTitle" idx="1"/>
          </p:nvPr>
        </p:nvSpPr>
        <p:spPr/>
        <p:txBody>
          <a:bodyPr/>
          <a:lstStyle/>
          <a:p>
            <a:r>
              <a:rPr lang="en-US" dirty="0"/>
              <a:t>Questions?</a:t>
            </a:r>
            <a:endParaRPr lang="en-GB" dirty="0"/>
          </a:p>
        </p:txBody>
      </p:sp>
      <p:pic>
        <p:nvPicPr>
          <p:cNvPr id="5" name="Graphic 4" descr="Questions outline">
            <a:extLst>
              <a:ext uri="{FF2B5EF4-FFF2-40B4-BE49-F238E27FC236}">
                <a16:creationId xmlns:a16="http://schemas.microsoft.com/office/drawing/2014/main" id="{1524C7EC-C075-643C-C99C-FA596579C5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87024" y="0"/>
            <a:ext cx="1704975" cy="1704975"/>
          </a:xfrm>
          <a:prstGeom prst="rect">
            <a:avLst/>
          </a:prstGeom>
        </p:spPr>
      </p:pic>
      <p:pic>
        <p:nvPicPr>
          <p:cNvPr id="7" name="Graphic 6" descr="Help outline">
            <a:extLst>
              <a:ext uri="{FF2B5EF4-FFF2-40B4-BE49-F238E27FC236}">
                <a16:creationId xmlns:a16="http://schemas.microsoft.com/office/drawing/2014/main" id="{66426D9A-7261-DAF1-2746-E8E6883272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0"/>
            <a:ext cx="1878826" cy="1878826"/>
          </a:xfrm>
          <a:prstGeom prst="rect">
            <a:avLst/>
          </a:prstGeom>
        </p:spPr>
      </p:pic>
    </p:spTree>
    <p:extLst>
      <p:ext uri="{BB962C8B-B14F-4D97-AF65-F5344CB8AC3E}">
        <p14:creationId xmlns:p14="http://schemas.microsoft.com/office/powerpoint/2010/main" val="2350262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3666-A91D-FA90-ABCF-908E5966995B}"/>
              </a:ext>
            </a:extLst>
          </p:cNvPr>
          <p:cNvSpPr>
            <a:spLocks noGrp="1"/>
          </p:cNvSpPr>
          <p:nvPr>
            <p:ph type="ctrTitle"/>
          </p:nvPr>
        </p:nvSpPr>
        <p:spPr/>
        <p:txBody>
          <a:bodyPr/>
          <a:lstStyle/>
          <a:p>
            <a:r>
              <a:rPr lang="en-GB" dirty="0"/>
              <a:t>Thank You</a:t>
            </a:r>
          </a:p>
        </p:txBody>
      </p:sp>
      <p:sp>
        <p:nvSpPr>
          <p:cNvPr id="3" name="Subtitle 2">
            <a:extLst>
              <a:ext uri="{FF2B5EF4-FFF2-40B4-BE49-F238E27FC236}">
                <a16:creationId xmlns:a16="http://schemas.microsoft.com/office/drawing/2014/main" id="{5B5AD51C-6F2F-7355-4EB9-89D55B29774B}"/>
              </a:ext>
            </a:extLst>
          </p:cNvPr>
          <p:cNvSpPr>
            <a:spLocks noGrp="1"/>
          </p:cNvSpPr>
          <p:nvPr>
            <p:ph type="subTitle" idx="1"/>
          </p:nvPr>
        </p:nvSpPr>
        <p:spPr/>
        <p:txBody>
          <a:bodyPr/>
          <a:lstStyle/>
          <a:p>
            <a:r>
              <a:rPr lang="en-GB" dirty="0"/>
              <a:t>Robotics For Everyone</a:t>
            </a:r>
          </a:p>
        </p:txBody>
      </p:sp>
    </p:spTree>
    <p:extLst>
      <p:ext uri="{BB962C8B-B14F-4D97-AF65-F5344CB8AC3E}">
        <p14:creationId xmlns:p14="http://schemas.microsoft.com/office/powerpoint/2010/main" val="18532664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8D1C-B2D9-3BC0-72D7-AD9191700AE7}"/>
              </a:ext>
            </a:extLst>
          </p:cNvPr>
          <p:cNvSpPr>
            <a:spLocks noGrp="1"/>
          </p:cNvSpPr>
          <p:nvPr>
            <p:ph type="ctrTitle"/>
          </p:nvPr>
        </p:nvSpPr>
        <p:spPr/>
        <p:txBody>
          <a:bodyPr/>
          <a:lstStyle/>
          <a:p>
            <a:r>
              <a:rPr lang="en-GB" dirty="0"/>
              <a:t>T&amp;C</a:t>
            </a:r>
          </a:p>
        </p:txBody>
      </p:sp>
      <p:sp>
        <p:nvSpPr>
          <p:cNvPr id="3" name="Subtitle 2">
            <a:extLst>
              <a:ext uri="{FF2B5EF4-FFF2-40B4-BE49-F238E27FC236}">
                <a16:creationId xmlns:a16="http://schemas.microsoft.com/office/drawing/2014/main" id="{0DF30728-853D-CB16-E6B8-3F0812CE4D97}"/>
              </a:ext>
            </a:extLst>
          </p:cNvPr>
          <p:cNvSpPr>
            <a:spLocks noGrp="1"/>
          </p:cNvSpPr>
          <p:nvPr>
            <p:ph type="subTitle" idx="1"/>
          </p:nvPr>
        </p:nvSpPr>
        <p:spPr/>
        <p:txBody>
          <a:bodyPr/>
          <a:lstStyle/>
          <a:p>
            <a:r>
              <a:rPr lang="en-GB" dirty="0"/>
              <a:t>Terms and conditions</a:t>
            </a:r>
          </a:p>
        </p:txBody>
      </p:sp>
    </p:spTree>
    <p:extLst>
      <p:ext uri="{BB962C8B-B14F-4D97-AF65-F5344CB8AC3E}">
        <p14:creationId xmlns:p14="http://schemas.microsoft.com/office/powerpoint/2010/main" val="39753957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86A80-AE02-89F9-C377-0834733824BA}"/>
              </a:ext>
            </a:extLst>
          </p:cNvPr>
          <p:cNvSpPr>
            <a:spLocks noGrp="1"/>
          </p:cNvSpPr>
          <p:nvPr>
            <p:ph type="title"/>
          </p:nvPr>
        </p:nvSpPr>
        <p:spPr/>
        <p:txBody>
          <a:bodyPr/>
          <a:lstStyle/>
          <a:p>
            <a:r>
              <a:rPr lang="en-GB" dirty="0"/>
              <a:t>Terms and conditions</a:t>
            </a:r>
          </a:p>
        </p:txBody>
      </p:sp>
      <p:sp>
        <p:nvSpPr>
          <p:cNvPr id="3" name="Content Placeholder 2">
            <a:extLst>
              <a:ext uri="{FF2B5EF4-FFF2-40B4-BE49-F238E27FC236}">
                <a16:creationId xmlns:a16="http://schemas.microsoft.com/office/drawing/2014/main" id="{F5AD3413-1B06-B2E0-59AA-F6B78AB70A94}"/>
              </a:ext>
            </a:extLst>
          </p:cNvPr>
          <p:cNvSpPr>
            <a:spLocks noGrp="1"/>
          </p:cNvSpPr>
          <p:nvPr>
            <p:ph idx="1"/>
          </p:nvPr>
        </p:nvSpPr>
        <p:spPr/>
        <p:txBody>
          <a:bodyPr>
            <a:normAutofit/>
          </a:bodyPr>
          <a:lstStyle/>
          <a:p>
            <a:pPr algn="l">
              <a:lnSpc>
                <a:spcPct val="150000"/>
              </a:lnSpc>
            </a:pPr>
            <a:r>
              <a:rPr lang="en-GB" sz="1400" b="0" i="1" dirty="0">
                <a:solidFill>
                  <a:srgbClr val="1F2328"/>
                </a:solidFill>
                <a:effectLst/>
                <a:latin typeface="Nexa ExtraLight" panose="01000000000000000000" pitchFamily="2" charset="0"/>
              </a:rPr>
              <a:t>THE PIECES, IMAGES, VIDEOS, DOCUMENTATION, ETC. SHOWN HERE ARE FOR INFORMATIVE PURPOSES ONLY. THE DESIGN IS PROPRIETARY AND CONFIDENTIAL TO MANCHESTER ROBOTICS LTD. (MCR2). THE INFORMATION, CODE, SIMULATORS, DRAWINGS, VIDEOS PRESENTATIONS ETC. CONTAINED IN THIS PRESENTATION IS THE SOLE PROPERTY OF MANCHESTER ROBOTICS LTD. ANY REPRODUCTION, RESELL, REDISTRIBUTION OR USAGE IN PART OR AS A WHOLE WITHOUT THE WRITTEN PERMISSION OF MANCHESTER ROBOTICS LTD. IS STRICTLY PROHIBITED.</a:t>
            </a:r>
            <a:endParaRPr lang="en-GB" sz="1400" b="0" i="0" dirty="0">
              <a:solidFill>
                <a:srgbClr val="1F2328"/>
              </a:solidFill>
              <a:effectLst/>
              <a:latin typeface="Nexa ExtraLight" panose="01000000000000000000" pitchFamily="2" charset="0"/>
            </a:endParaRPr>
          </a:p>
          <a:p>
            <a:pPr algn="l">
              <a:lnSpc>
                <a:spcPct val="150000"/>
              </a:lnSpc>
            </a:pPr>
            <a:r>
              <a:rPr lang="en-GB" sz="1400" b="0" i="1" dirty="0">
                <a:solidFill>
                  <a:srgbClr val="1F2328"/>
                </a:solidFill>
                <a:effectLst/>
                <a:latin typeface="Nexa ExtraLight" panose="01000000000000000000" pitchFamily="2" charset="0"/>
              </a:rPr>
              <a:t>THIS PRESENTATION MAY CONTAIN LINKS TO OTHER WEBSITES OR CONTENT BELONGING TO OR ORIGINATING FROM THIRD PARTIES OR LINKS TO WEBSITES AND FEATURES IN BANNERS OR OTHER ADVERTISING. SUCH EXTERNAL LINKS ARE NOT INVESTIGATED, MONITORED, OR CHECKED FOR ACCURACY, ADEQUACY, VALIDITY, RELIABILITY, AVAILABILITY OR COMPLETENESS BY US.</a:t>
            </a:r>
            <a:endParaRPr lang="en-GB" sz="1400" b="0" i="0" dirty="0">
              <a:solidFill>
                <a:srgbClr val="1F2328"/>
              </a:solidFill>
              <a:effectLst/>
              <a:latin typeface="Nexa ExtraLight" panose="01000000000000000000" pitchFamily="2" charset="0"/>
            </a:endParaRPr>
          </a:p>
          <a:p>
            <a:pPr algn="l">
              <a:lnSpc>
                <a:spcPct val="150000"/>
              </a:lnSpc>
            </a:pPr>
            <a:r>
              <a:rPr lang="en-GB" sz="1400" b="0" i="1" dirty="0">
                <a:solidFill>
                  <a:srgbClr val="1F2328"/>
                </a:solidFill>
                <a:effectLst/>
                <a:latin typeface="Nexa ExtraLight" panose="01000000000000000000" pitchFamily="2" charset="0"/>
              </a:rPr>
              <a:t>WE DO NOT WARRANT, ENDORSE, GUARANTEE, OR ASSUME RESPONSIBILITY FOR THE ACCURACY OR RELIABILITY OF ANY INFORMATION OFFERED BY THIRD-PARTY WEBSITES LINKED THROUGH THE SITE OR ANY WEBSITE OR FEATURE LINKED IN ANY BANNER OR OTHER ADVERTISING.</a:t>
            </a:r>
            <a:endParaRPr lang="en-GB" sz="1400" b="0" i="0" dirty="0">
              <a:solidFill>
                <a:srgbClr val="1F2328"/>
              </a:solidFill>
              <a:effectLst/>
              <a:latin typeface="Nexa ExtraLight" panose="01000000000000000000" pitchFamily="2" charset="0"/>
            </a:endParaRPr>
          </a:p>
          <a:p>
            <a:endParaRPr lang="en-GB" dirty="0"/>
          </a:p>
        </p:txBody>
      </p:sp>
    </p:spTree>
    <p:extLst>
      <p:ext uri="{BB962C8B-B14F-4D97-AF65-F5344CB8AC3E}">
        <p14:creationId xmlns:p14="http://schemas.microsoft.com/office/powerpoint/2010/main" val="3906207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3ACE77-DBC4-C8A3-2AD5-F988AE286E1F}"/>
              </a:ext>
            </a:extLst>
          </p:cNvPr>
          <p:cNvSpPr>
            <a:spLocks noGrp="1"/>
          </p:cNvSpPr>
          <p:nvPr>
            <p:ph sz="half" idx="1"/>
          </p:nvPr>
        </p:nvSpPr>
        <p:spPr>
          <a:xfrm>
            <a:off x="838200" y="1825625"/>
            <a:ext cx="5166815" cy="4397754"/>
          </a:xfrm>
        </p:spPr>
        <p:txBody>
          <a:bodyPr anchor="ctr">
            <a:normAutofit/>
          </a:bodyPr>
          <a:lstStyle/>
          <a:p>
            <a:pPr marL="0" indent="0">
              <a:lnSpc>
                <a:spcPct val="150000"/>
              </a:lnSpc>
              <a:buNone/>
            </a:pPr>
            <a:r>
              <a:rPr lang="en-GB" sz="2000" dirty="0">
                <a:latin typeface="Nexa-Bold" panose="01000000000000000000" pitchFamily="2" charset="0"/>
              </a:rPr>
              <a:t>What is ROS?</a:t>
            </a:r>
          </a:p>
          <a:p>
            <a:pPr marL="0" indent="0">
              <a:lnSpc>
                <a:spcPct val="150000"/>
              </a:lnSpc>
              <a:buNone/>
            </a:pPr>
            <a:r>
              <a:rPr lang="en-GB" sz="1800" dirty="0"/>
              <a:t>“ROS </a:t>
            </a:r>
            <a:r>
              <a:rPr lang="en-US" sz="1800" dirty="0"/>
              <a:t>is a set of software libraries and tools for building robot applications. From drivers and state-of-the-art algorithms to powerful developer tools, ROS has the open-source tools you need for your next robotics project.</a:t>
            </a:r>
            <a:r>
              <a:rPr lang="en-GB" sz="1800" dirty="0"/>
              <a:t>”</a:t>
            </a:r>
          </a:p>
          <a:p>
            <a:pPr marL="0" indent="0">
              <a:lnSpc>
                <a:spcPct val="150000"/>
              </a:lnSpc>
              <a:buNone/>
            </a:pPr>
            <a:r>
              <a:rPr lang="en-GB" sz="1800" dirty="0"/>
              <a:t>ROS is designed to be an </a:t>
            </a:r>
            <a:r>
              <a:rPr lang="en-GB" sz="1800" b="1" dirty="0"/>
              <a:t>open, scalable, and Interoperable </a:t>
            </a:r>
            <a:r>
              <a:rPr lang="en-GB" sz="1800" dirty="0"/>
              <a:t>framework for building robot applications.</a:t>
            </a:r>
            <a:endParaRPr lang="en-US" sz="1800" dirty="0"/>
          </a:p>
          <a:p>
            <a:endParaRPr lang="en-GB" dirty="0"/>
          </a:p>
        </p:txBody>
      </p:sp>
      <p:pic>
        <p:nvPicPr>
          <p:cNvPr id="5" name="Content Placeholder 4">
            <a:extLst>
              <a:ext uri="{FF2B5EF4-FFF2-40B4-BE49-F238E27FC236}">
                <a16:creationId xmlns:a16="http://schemas.microsoft.com/office/drawing/2014/main" id="{15E58BFF-BEEE-67C6-0E39-0C057E0FADF3}"/>
              </a:ext>
            </a:extLst>
          </p:cNvPr>
          <p:cNvPicPr>
            <a:picLocks noGrp="1" noChangeAspect="1"/>
          </p:cNvPicPr>
          <p:nvPr>
            <p:ph sz="half" idx="2"/>
          </p:nvPr>
        </p:nvPicPr>
        <p:blipFill>
          <a:blip r:embed="rId3"/>
          <a:stretch>
            <a:fillRect/>
          </a:stretch>
        </p:blipFill>
        <p:spPr>
          <a:xfrm>
            <a:off x="6242085" y="2663106"/>
            <a:ext cx="5041829" cy="2676376"/>
          </a:xfrm>
          <a:prstGeom prst="rect">
            <a:avLst/>
          </a:prstGeom>
        </p:spPr>
      </p:pic>
      <p:sp>
        <p:nvSpPr>
          <p:cNvPr id="4" name="Title 3">
            <a:extLst>
              <a:ext uri="{FF2B5EF4-FFF2-40B4-BE49-F238E27FC236}">
                <a16:creationId xmlns:a16="http://schemas.microsoft.com/office/drawing/2014/main" id="{AD932670-A4F9-3795-9E5F-BBD402C9E4BD}"/>
              </a:ext>
            </a:extLst>
          </p:cNvPr>
          <p:cNvSpPr>
            <a:spLocks noGrp="1"/>
          </p:cNvSpPr>
          <p:nvPr>
            <p:ph type="title"/>
          </p:nvPr>
        </p:nvSpPr>
        <p:spPr/>
        <p:txBody>
          <a:bodyPr/>
          <a:lstStyle/>
          <a:p>
            <a:r>
              <a:rPr lang="en-GB" dirty="0"/>
              <a:t>What is ROS?</a:t>
            </a:r>
          </a:p>
        </p:txBody>
      </p:sp>
      <p:sp>
        <p:nvSpPr>
          <p:cNvPr id="3" name="Slide Number Placeholder 2">
            <a:extLst>
              <a:ext uri="{FF2B5EF4-FFF2-40B4-BE49-F238E27FC236}">
                <a16:creationId xmlns:a16="http://schemas.microsoft.com/office/drawing/2014/main" id="{174D5FCE-8C4B-1CC7-A12F-AB96C3C23A77}"/>
              </a:ext>
            </a:extLst>
          </p:cNvPr>
          <p:cNvSpPr>
            <a:spLocks noGrp="1"/>
          </p:cNvSpPr>
          <p:nvPr>
            <p:ph type="sldNum" sz="quarter" idx="12"/>
          </p:nvPr>
        </p:nvSpPr>
        <p:spPr/>
        <p:txBody>
          <a:bodyPr/>
          <a:lstStyle/>
          <a:p>
            <a:fld id="{E33F180C-7AC5-428A-9DBB-8DF57BA31570}" type="slidenum">
              <a:rPr lang="en-GB" smtClean="0"/>
              <a:t>7</a:t>
            </a:fld>
            <a:endParaRPr lang="en-GB"/>
          </a:p>
        </p:txBody>
      </p:sp>
    </p:spTree>
    <p:extLst>
      <p:ext uri="{BB962C8B-B14F-4D97-AF65-F5344CB8AC3E}">
        <p14:creationId xmlns:p14="http://schemas.microsoft.com/office/powerpoint/2010/main" val="1108096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9BF32-CFDB-6CE5-9D50-E6BC7CBC7CE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C49647-08E2-9B80-6DF4-D19E1E5A0D2C}"/>
              </a:ext>
            </a:extLst>
          </p:cNvPr>
          <p:cNvSpPr>
            <a:spLocks noGrp="1"/>
          </p:cNvSpPr>
          <p:nvPr>
            <p:ph sz="half" idx="1"/>
          </p:nvPr>
        </p:nvSpPr>
        <p:spPr>
          <a:xfrm>
            <a:off x="838200" y="1825625"/>
            <a:ext cx="5166815" cy="4397754"/>
          </a:xfrm>
        </p:spPr>
        <p:txBody>
          <a:bodyPr anchor="ctr">
            <a:normAutofit fontScale="85000" lnSpcReduction="10000"/>
          </a:bodyPr>
          <a:lstStyle/>
          <a:p>
            <a:pPr marL="0" indent="0">
              <a:lnSpc>
                <a:spcPct val="150000"/>
              </a:lnSpc>
              <a:buNone/>
            </a:pPr>
            <a:r>
              <a:rPr lang="en-GB" sz="2000" dirty="0">
                <a:latin typeface="Nexa-Bold" panose="01000000000000000000" pitchFamily="2" charset="0"/>
              </a:rPr>
              <a:t>What is ROS?</a:t>
            </a:r>
          </a:p>
          <a:p>
            <a:pPr>
              <a:lnSpc>
                <a:spcPct val="160000"/>
              </a:lnSpc>
            </a:pPr>
            <a:r>
              <a:rPr lang="en-GB" sz="1800" dirty="0"/>
              <a:t>ROS 2 (Robot Operating System 2) is an open-source robotics middleware framework and tools.</a:t>
            </a:r>
          </a:p>
          <a:p>
            <a:pPr lvl="1">
              <a:lnSpc>
                <a:spcPct val="160000"/>
              </a:lnSpc>
            </a:pPr>
            <a:r>
              <a:rPr lang="en-GB" sz="1400" dirty="0"/>
              <a:t>A middleware is a software layer facilitating communication and data exchange between distributed systems.</a:t>
            </a:r>
          </a:p>
          <a:p>
            <a:pPr>
              <a:lnSpc>
                <a:spcPct val="160000"/>
              </a:lnSpc>
            </a:pPr>
            <a:r>
              <a:rPr lang="en-GB" sz="1800" dirty="0"/>
              <a:t>Utilises DDS (Data Distribution Service) for robust communication.</a:t>
            </a:r>
          </a:p>
          <a:p>
            <a:pPr>
              <a:lnSpc>
                <a:spcPct val="160000"/>
              </a:lnSpc>
            </a:pPr>
            <a:r>
              <a:rPr lang="en-GB" sz="1800" dirty="0"/>
              <a:t>Manages message passing and ensures efficient communication.</a:t>
            </a:r>
          </a:p>
          <a:p>
            <a:pPr>
              <a:lnSpc>
                <a:spcPct val="160000"/>
              </a:lnSpc>
            </a:pPr>
            <a:r>
              <a:rPr lang="en-GB" sz="1800" dirty="0"/>
              <a:t>Abstracts underlying complexities for developers.</a:t>
            </a:r>
          </a:p>
          <a:p>
            <a:pPr marL="0" indent="0">
              <a:lnSpc>
                <a:spcPct val="150000"/>
              </a:lnSpc>
              <a:buNone/>
            </a:pPr>
            <a:endParaRPr lang="en-GB" sz="1800" dirty="0"/>
          </a:p>
        </p:txBody>
      </p:sp>
      <p:sp>
        <p:nvSpPr>
          <p:cNvPr id="4" name="Title 3">
            <a:extLst>
              <a:ext uri="{FF2B5EF4-FFF2-40B4-BE49-F238E27FC236}">
                <a16:creationId xmlns:a16="http://schemas.microsoft.com/office/drawing/2014/main" id="{22B73A0E-721B-549B-3483-240D48C7F4BB}"/>
              </a:ext>
            </a:extLst>
          </p:cNvPr>
          <p:cNvSpPr>
            <a:spLocks noGrp="1"/>
          </p:cNvSpPr>
          <p:nvPr>
            <p:ph type="title"/>
          </p:nvPr>
        </p:nvSpPr>
        <p:spPr/>
        <p:txBody>
          <a:bodyPr/>
          <a:lstStyle/>
          <a:p>
            <a:r>
              <a:rPr lang="en-GB" dirty="0"/>
              <a:t>What is ROS? Let’s be more technical</a:t>
            </a:r>
          </a:p>
        </p:txBody>
      </p:sp>
      <p:sp>
        <p:nvSpPr>
          <p:cNvPr id="3" name="Slide Number Placeholder 2">
            <a:extLst>
              <a:ext uri="{FF2B5EF4-FFF2-40B4-BE49-F238E27FC236}">
                <a16:creationId xmlns:a16="http://schemas.microsoft.com/office/drawing/2014/main" id="{0B43E3AD-4FF3-4B51-6E06-589D924AF31E}"/>
              </a:ext>
            </a:extLst>
          </p:cNvPr>
          <p:cNvSpPr>
            <a:spLocks noGrp="1"/>
          </p:cNvSpPr>
          <p:nvPr>
            <p:ph type="sldNum" sz="quarter" idx="12"/>
          </p:nvPr>
        </p:nvSpPr>
        <p:spPr/>
        <p:txBody>
          <a:bodyPr/>
          <a:lstStyle/>
          <a:p>
            <a:fld id="{E33F180C-7AC5-428A-9DBB-8DF57BA31570}" type="slidenum">
              <a:rPr lang="en-GB" smtClean="0"/>
              <a:t>8</a:t>
            </a:fld>
            <a:endParaRPr lang="en-GB"/>
          </a:p>
        </p:txBody>
      </p:sp>
      <p:pic>
        <p:nvPicPr>
          <p:cNvPr id="8" name="Content Placeholder 7">
            <a:extLst>
              <a:ext uri="{FF2B5EF4-FFF2-40B4-BE49-F238E27FC236}">
                <a16:creationId xmlns:a16="http://schemas.microsoft.com/office/drawing/2014/main" id="{88200481-4B06-0204-E118-3CA902CEA4ED}"/>
              </a:ext>
            </a:extLst>
          </p:cNvPr>
          <p:cNvPicPr>
            <a:picLocks noGrp="1" noChangeAspect="1"/>
          </p:cNvPicPr>
          <p:nvPr>
            <p:ph sz="half" idx="2"/>
          </p:nvPr>
        </p:nvPicPr>
        <p:blipFill>
          <a:blip r:embed="rId3"/>
          <a:stretch>
            <a:fillRect/>
          </a:stretch>
        </p:blipFill>
        <p:spPr>
          <a:xfrm>
            <a:off x="6172200" y="2263011"/>
            <a:ext cx="5181600" cy="3476566"/>
          </a:xfrm>
          <a:prstGeom prst="rect">
            <a:avLst/>
          </a:prstGeom>
        </p:spPr>
      </p:pic>
    </p:spTree>
    <p:extLst>
      <p:ext uri="{BB962C8B-B14F-4D97-AF65-F5344CB8AC3E}">
        <p14:creationId xmlns:p14="http://schemas.microsoft.com/office/powerpoint/2010/main" val="1161944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312A12-5975-0084-5430-1E67F06DA536}"/>
              </a:ext>
            </a:extLst>
          </p:cNvPr>
          <p:cNvSpPr>
            <a:spLocks noGrp="1"/>
          </p:cNvSpPr>
          <p:nvPr>
            <p:ph sz="half" idx="1"/>
          </p:nvPr>
        </p:nvSpPr>
        <p:spPr>
          <a:xfrm>
            <a:off x="242047" y="1446302"/>
            <a:ext cx="5777753" cy="5411697"/>
          </a:xfrm>
        </p:spPr>
        <p:txBody>
          <a:bodyPr>
            <a:noAutofit/>
          </a:bodyPr>
          <a:lstStyle/>
          <a:p>
            <a:pPr>
              <a:lnSpc>
                <a:spcPct val="150000"/>
              </a:lnSpc>
            </a:pPr>
            <a:r>
              <a:rPr lang="en-GB" sz="1400" b="1" dirty="0"/>
              <a:t>ROS comprises of various software layers</a:t>
            </a:r>
            <a:r>
              <a:rPr lang="en-GB" sz="1400" dirty="0"/>
              <a:t>, that provide the infrastructure for building and running robot applications.</a:t>
            </a:r>
          </a:p>
          <a:p>
            <a:pPr lvl="1">
              <a:lnSpc>
                <a:spcPct val="150000"/>
              </a:lnSpc>
            </a:pPr>
            <a:r>
              <a:rPr lang="en-GB" sz="1050" dirty="0"/>
              <a:t>These layers work together to provide a high-level interface for building and running robot applications.</a:t>
            </a:r>
          </a:p>
          <a:p>
            <a:pPr>
              <a:lnSpc>
                <a:spcPct val="150000"/>
              </a:lnSpc>
            </a:pPr>
            <a:r>
              <a:rPr lang="en-GB" sz="1400" b="1" dirty="0"/>
              <a:t>DDS (Data Distribution Service) </a:t>
            </a:r>
            <a:r>
              <a:rPr lang="en-GB" sz="1400" dirty="0"/>
              <a:t>is a middleware that provides a high-performance, scalable, and secure way for nodes to exchange data and communicate with each other. </a:t>
            </a:r>
          </a:p>
          <a:p>
            <a:pPr>
              <a:lnSpc>
                <a:spcPct val="150000"/>
              </a:lnSpc>
            </a:pPr>
            <a:r>
              <a:rPr lang="en-GB" sz="1400" b="1" dirty="0" err="1"/>
              <a:t>rmw</a:t>
            </a:r>
            <a:r>
              <a:rPr lang="en-GB" sz="1400" b="1" dirty="0"/>
              <a:t> (ROS Middleware) </a:t>
            </a:r>
            <a:r>
              <a:rPr lang="en-GB" sz="1400" dirty="0"/>
              <a:t>is a middleware layer that abstracts the complexity of DDS. </a:t>
            </a:r>
          </a:p>
          <a:p>
            <a:pPr>
              <a:lnSpc>
                <a:spcPct val="150000"/>
              </a:lnSpc>
            </a:pPr>
            <a:r>
              <a:rPr lang="en-GB" sz="1400" b="1" dirty="0" err="1"/>
              <a:t>rcl</a:t>
            </a:r>
            <a:r>
              <a:rPr lang="en-GB" sz="1400" b="1" dirty="0"/>
              <a:t> (ROS Client Library)</a:t>
            </a:r>
            <a:r>
              <a:rPr lang="en-GB" sz="1400" dirty="0"/>
              <a:t> is a middleware layer that provides a high-level interface for building and running robot applications using </a:t>
            </a:r>
            <a:r>
              <a:rPr lang="en-GB" sz="1400" dirty="0" err="1"/>
              <a:t>rmw</a:t>
            </a:r>
            <a:r>
              <a:rPr lang="en-GB" sz="1400" dirty="0"/>
              <a:t>.</a:t>
            </a:r>
          </a:p>
          <a:p>
            <a:pPr>
              <a:lnSpc>
                <a:spcPct val="150000"/>
              </a:lnSpc>
            </a:pPr>
            <a:r>
              <a:rPr lang="en-GB" sz="1400" b="1" dirty="0" err="1"/>
              <a:t>Rclcpp</a:t>
            </a:r>
            <a:r>
              <a:rPr lang="en-GB" sz="1400" b="1" dirty="0"/>
              <a:t>/</a:t>
            </a:r>
            <a:r>
              <a:rPr lang="en-GB" sz="1400" b="1" dirty="0" err="1"/>
              <a:t>rclpy</a:t>
            </a:r>
            <a:r>
              <a:rPr lang="en-GB" sz="1400" dirty="0"/>
              <a:t> is a C++/Python implementation of </a:t>
            </a:r>
            <a:r>
              <a:rPr lang="en-GB" sz="1400" dirty="0" err="1"/>
              <a:t>rcl</a:t>
            </a:r>
            <a:r>
              <a:rPr lang="en-GB" sz="1400" dirty="0"/>
              <a:t> that provides a set classes and functions for building and running robot applications using </a:t>
            </a:r>
            <a:r>
              <a:rPr lang="en-GB" sz="1400" dirty="0" err="1"/>
              <a:t>rcl</a:t>
            </a:r>
            <a:r>
              <a:rPr lang="en-GB" sz="1400" dirty="0"/>
              <a:t>.</a:t>
            </a:r>
          </a:p>
        </p:txBody>
      </p:sp>
      <p:pic>
        <p:nvPicPr>
          <p:cNvPr id="6" name="Content Placeholder 5">
            <a:extLst>
              <a:ext uri="{FF2B5EF4-FFF2-40B4-BE49-F238E27FC236}">
                <a16:creationId xmlns:a16="http://schemas.microsoft.com/office/drawing/2014/main" id="{308324AE-F7E5-FBE7-B5E8-C4DB2C04EE20}"/>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rcRect/>
          <a:stretch/>
        </p:blipFill>
        <p:spPr>
          <a:xfrm>
            <a:off x="6172202" y="2400154"/>
            <a:ext cx="5920715" cy="3202279"/>
          </a:xfrm>
          <a:prstGeom prst="rect">
            <a:avLst/>
          </a:prstGeom>
        </p:spPr>
      </p:pic>
      <p:sp>
        <p:nvSpPr>
          <p:cNvPr id="4" name="Slide Number Placeholder 3">
            <a:extLst>
              <a:ext uri="{FF2B5EF4-FFF2-40B4-BE49-F238E27FC236}">
                <a16:creationId xmlns:a16="http://schemas.microsoft.com/office/drawing/2014/main" id="{C91E65C7-5B9D-0F2C-50AA-9C799A49EA0F}"/>
              </a:ext>
            </a:extLst>
          </p:cNvPr>
          <p:cNvSpPr>
            <a:spLocks noGrp="1"/>
          </p:cNvSpPr>
          <p:nvPr>
            <p:ph type="sldNum" sz="quarter" idx="12"/>
          </p:nvPr>
        </p:nvSpPr>
        <p:spPr/>
        <p:txBody>
          <a:bodyPr/>
          <a:lstStyle/>
          <a:p>
            <a:fld id="{E33F180C-7AC5-428A-9DBB-8DF57BA31570}" type="slidenum">
              <a:rPr lang="en-GB" smtClean="0"/>
              <a:t>9</a:t>
            </a:fld>
            <a:endParaRPr lang="en-GB"/>
          </a:p>
        </p:txBody>
      </p:sp>
      <p:sp>
        <p:nvSpPr>
          <p:cNvPr id="5" name="Title 4">
            <a:extLst>
              <a:ext uri="{FF2B5EF4-FFF2-40B4-BE49-F238E27FC236}">
                <a16:creationId xmlns:a16="http://schemas.microsoft.com/office/drawing/2014/main" id="{7DD71249-4603-2D3C-AC27-3EDA41C2A4B1}"/>
              </a:ext>
            </a:extLst>
          </p:cNvPr>
          <p:cNvSpPr>
            <a:spLocks noGrp="1"/>
          </p:cNvSpPr>
          <p:nvPr>
            <p:ph type="title"/>
          </p:nvPr>
        </p:nvSpPr>
        <p:spPr/>
        <p:txBody>
          <a:bodyPr/>
          <a:lstStyle/>
          <a:p>
            <a:r>
              <a:rPr lang="en-GB" dirty="0"/>
              <a:t>ROS Architecture</a:t>
            </a:r>
          </a:p>
        </p:txBody>
      </p:sp>
    </p:spTree>
    <p:extLst>
      <p:ext uri="{BB962C8B-B14F-4D97-AF65-F5344CB8AC3E}">
        <p14:creationId xmlns:p14="http://schemas.microsoft.com/office/powerpoint/2010/main" val="2089278785"/>
      </p:ext>
    </p:extLst>
  </p:cSld>
  <p:clrMapOvr>
    <a:masterClrMapping/>
  </p:clrMapOvr>
</p:sld>
</file>

<file path=ppt/theme/theme1.xml><?xml version="1.0" encoding="utf-8"?>
<a:theme xmlns:a="http://schemas.openxmlformats.org/drawingml/2006/main" name="MCR2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16792</TotalTime>
  <Words>6581</Words>
  <Application>Microsoft Office PowerPoint</Application>
  <PresentationFormat>Widescreen</PresentationFormat>
  <Paragraphs>770</Paragraphs>
  <Slides>67</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Arial</vt:lpstr>
      <vt:lpstr>Calibri</vt:lpstr>
      <vt:lpstr>Calibri Light</vt:lpstr>
      <vt:lpstr>Consolas</vt:lpstr>
      <vt:lpstr>Nexa Bold</vt:lpstr>
      <vt:lpstr>Nexa ExtraLight</vt:lpstr>
      <vt:lpstr>Nexa-Bold</vt:lpstr>
      <vt:lpstr>Nexa-Book</vt:lpstr>
      <vt:lpstr>Nexa-Light</vt:lpstr>
      <vt:lpstr>Nexa-Regular</vt:lpstr>
      <vt:lpstr>Symbol</vt:lpstr>
      <vt:lpstr>MCR2 Theme</vt:lpstr>
      <vt:lpstr>Robot Operating System - ROS</vt:lpstr>
      <vt:lpstr>PowerPoint Presentation</vt:lpstr>
      <vt:lpstr>Robot Operating System - ROS</vt:lpstr>
      <vt:lpstr>Introduction</vt:lpstr>
      <vt:lpstr>Introduction</vt:lpstr>
      <vt:lpstr>Introduction</vt:lpstr>
      <vt:lpstr>What is ROS?</vt:lpstr>
      <vt:lpstr>What is ROS? Let’s be more technical</vt:lpstr>
      <vt:lpstr>ROS Architecture</vt:lpstr>
      <vt:lpstr>Robot Operating System - ROS</vt:lpstr>
      <vt:lpstr>How ROS Works</vt:lpstr>
      <vt:lpstr>Nodes</vt:lpstr>
      <vt:lpstr>Topics</vt:lpstr>
      <vt:lpstr>Interface (Messages)</vt:lpstr>
      <vt:lpstr>Interface (Messages)</vt:lpstr>
      <vt:lpstr>Communication</vt:lpstr>
      <vt:lpstr>How ROS Works</vt:lpstr>
      <vt:lpstr>How ROS Works</vt:lpstr>
      <vt:lpstr>Robot Operating System - ROS</vt:lpstr>
      <vt:lpstr>ROS Practical Example</vt:lpstr>
      <vt:lpstr>ROS Practical Example</vt:lpstr>
      <vt:lpstr>ROS Example</vt:lpstr>
      <vt:lpstr>Robot Operating System - ROS</vt:lpstr>
      <vt:lpstr>ROS Organization</vt:lpstr>
      <vt:lpstr>ROS Organization: Workspace</vt:lpstr>
      <vt:lpstr>ROS Organization: Packages</vt:lpstr>
      <vt:lpstr>ROS Organization</vt:lpstr>
      <vt:lpstr>Packages in a workspace</vt:lpstr>
      <vt:lpstr>ROS2 CMake Package Command Line</vt:lpstr>
      <vt:lpstr>ROS2 Python Package Command Line</vt:lpstr>
      <vt:lpstr>ROS Organization</vt:lpstr>
      <vt:lpstr>Robot Operating System - ROS</vt:lpstr>
      <vt:lpstr>Create a workspace</vt:lpstr>
      <vt:lpstr>Create a workspace</vt:lpstr>
      <vt:lpstr>ROS Activities</vt:lpstr>
      <vt:lpstr>ROS Activity 1</vt:lpstr>
      <vt:lpstr>ROS Activity 1</vt:lpstr>
      <vt:lpstr>ROS Activity 1</vt:lpstr>
      <vt:lpstr>ROS Activity 1</vt:lpstr>
      <vt:lpstr>Option 1: OOP – Talker node (Recommended)</vt:lpstr>
      <vt:lpstr>Option 2: Old School– Talker node (Not Recommended)</vt:lpstr>
      <vt:lpstr>Add dependencies</vt:lpstr>
      <vt:lpstr>ROS Exercise 1 – Running the node</vt:lpstr>
      <vt:lpstr>Nodes Command Line</vt:lpstr>
      <vt:lpstr>Topics Command Line</vt:lpstr>
      <vt:lpstr>Topics Command Line</vt:lpstr>
      <vt:lpstr>Interface (Messages) Command Line</vt:lpstr>
      <vt:lpstr>ROS Activity 1</vt:lpstr>
      <vt:lpstr>ROS Activity 1</vt:lpstr>
      <vt:lpstr>Option 1: OOP – Listener node (Recommended)</vt:lpstr>
      <vt:lpstr>Option 2: Old School– Listener node (Not Recommended)</vt:lpstr>
      <vt:lpstr>ROS Exercise 1 – Running the node</vt:lpstr>
      <vt:lpstr>ROS Activity 1</vt:lpstr>
      <vt:lpstr>ROS Activity 1 – Running the nodes</vt:lpstr>
      <vt:lpstr>ROS Tools for Debugging</vt:lpstr>
      <vt:lpstr>Robot Operating System - ROS</vt:lpstr>
      <vt:lpstr>ROS2 Launch file</vt:lpstr>
      <vt:lpstr>Launch files</vt:lpstr>
      <vt:lpstr>Launch files</vt:lpstr>
      <vt:lpstr>Robot Operating System - ROS</vt:lpstr>
      <vt:lpstr>ROS Activity 1(Launch file)</vt:lpstr>
      <vt:lpstr>ROS2 Launch file</vt:lpstr>
      <vt:lpstr>ROS Activity 1 (Launch file)</vt:lpstr>
      <vt:lpstr>Q&amp;A</vt:lpstr>
      <vt:lpstr>Thank You</vt:lpstr>
      <vt:lpstr>T&amp;C</vt:lpstr>
      <vt:lpstr>Terms and conditions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Mario Martinez</dc:creator>
  <cp:lastModifiedBy>Mario Martinez</cp:lastModifiedBy>
  <cp:revision>70</cp:revision>
  <dcterms:created xsi:type="dcterms:W3CDTF">2022-11-10T18:38:46Z</dcterms:created>
  <dcterms:modified xsi:type="dcterms:W3CDTF">2025-01-17T12:14:54Z</dcterms:modified>
</cp:coreProperties>
</file>